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33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82628-75F0-4CA9-9FA1-F4E512D11AC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B950B-D6BA-4774-BD1D-15353A0D3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02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5021F-7DB9-4CA5-A421-25CD4AFE81E7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08E7-48F5-44F2-8D51-A3B25D4F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9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08E7-48F5-44F2-8D51-A3B25D4F49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9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085184"/>
            <a:ext cx="3744416" cy="882119"/>
          </a:xfrm>
        </p:spPr>
        <p:txBody>
          <a:bodyPr>
            <a:normAutofit/>
          </a:bodyPr>
          <a:lstStyle/>
          <a:p>
            <a:r>
              <a:rPr lang="ru-RU" sz="2000" i="1" dirty="0"/>
              <a:t>М.В. Попкова – главный специалист МКУО ЦОКО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1"/>
            <a:ext cx="7165348" cy="237626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Об организации работы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ответственных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за организацию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аттестации педагогических работников в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образовательных учреждениях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муниципального образования Славянский район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связи с вступлением в силу нового Порядка аттестации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516" y="260648"/>
            <a:ext cx="769424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Изменения в измерительных материалах для оценки профессиональной деятельности педагогических работников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ВАЖНО !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При прохождении аттестации в настоящее время можно использовать 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как старые, так и новые Перечни критериев и показателей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36912"/>
            <a:ext cx="6400800" cy="3672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3352" r="17613" b="23897"/>
          <a:stretch/>
        </p:blipFill>
        <p:spPr bwMode="auto">
          <a:xfrm>
            <a:off x="1475656" y="2420888"/>
            <a:ext cx="6427960" cy="382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236296" y="2420888"/>
            <a:ext cx="1249288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0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68752" cy="100811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Изменения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в измерительных материалах для оценки профессиональной деятельности педагогических работников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640960" cy="46085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/>
              <a:t>Результаты участия в </a:t>
            </a:r>
            <a:r>
              <a:rPr lang="ru-RU" sz="2000" b="1" dirty="0" smtClean="0">
                <a:solidFill>
                  <a:srgbClr val="FF0000"/>
                </a:solidFill>
              </a:rPr>
              <a:t>проектной(социально-значимой)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деятельности</a:t>
            </a:r>
            <a:r>
              <a:rPr lang="ru-RU" sz="2000" dirty="0" smtClean="0"/>
              <a:t> – теперь в </a:t>
            </a:r>
            <a:r>
              <a:rPr lang="ru-RU" sz="2000" b="1" dirty="0" smtClean="0">
                <a:solidFill>
                  <a:srgbClr val="FF0000"/>
                </a:solidFill>
              </a:rPr>
              <a:t>НОВОМ</a:t>
            </a:r>
            <a:r>
              <a:rPr lang="ru-RU" sz="2000" dirty="0" smtClean="0"/>
              <a:t> пункте «Деятельность по организации проведению воспитательной работы с обучающимися в перечнях всех должностей, кроме «Педагога-организатора», «педагога-психолога» и педагогов ДОУ и оцениваются (у всех)       в 5 баллов (не более 15 баллов).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Экспериментальная и инновационная деятельность в профессиональной области может быть представлена на уровне ОО (5 баллов – не более 15).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Методические разработки обязательно представляются только на высшую категорию (кроме должности «методист»).</a:t>
            </a:r>
          </a:p>
          <a:p>
            <a:pPr algn="just"/>
            <a:r>
              <a:rPr lang="ru-RU" sz="2000" dirty="0" smtClean="0"/>
              <a:t>Организационно-методическая деятельность (</a:t>
            </a:r>
            <a:r>
              <a:rPr lang="ru-RU" sz="2000" b="1" dirty="0" smtClean="0">
                <a:solidFill>
                  <a:srgbClr val="FF0000"/>
                </a:solidFill>
              </a:rPr>
              <a:t>активное участие</a:t>
            </a:r>
            <a:r>
              <a:rPr lang="ru-RU" sz="2000" dirty="0" smtClean="0"/>
              <a:t>, а не руководство) обязательно для первой квалификационной категории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11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20879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/>
              <a:t>Изменения в измерительных материалах для оценки профессиональной деятельности педагогических работников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848872" cy="4680520"/>
          </a:xfrm>
        </p:spPr>
        <p:txBody>
          <a:bodyPr/>
          <a:lstStyle/>
          <a:p>
            <a:pPr algn="just"/>
            <a:r>
              <a:rPr lang="ru-RU" dirty="0" smtClean="0"/>
              <a:t> Из пункта «Дополнительная консультативно-методическая деятельность» </a:t>
            </a:r>
            <a:r>
              <a:rPr lang="ru-RU" b="1" dirty="0" smtClean="0">
                <a:solidFill>
                  <a:srgbClr val="FF0000"/>
                </a:solidFill>
              </a:rPr>
              <a:t>исключена </a:t>
            </a:r>
            <a:r>
              <a:rPr lang="ru-RU" dirty="0" smtClean="0"/>
              <a:t>работа в качестве наставника молодых учителей и руководителя педагогической практики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В некоторые пункты второго раздела добавлен результат –уровень ОО – 3 балла (не более 15 баллов)</a:t>
            </a:r>
          </a:p>
          <a:p>
            <a:pPr algn="just"/>
            <a:r>
              <a:rPr lang="ru-RU" dirty="0" smtClean="0"/>
              <a:t>«педагог-библиотекарь», «социальный педагог», «преподаватель-организатор ОБЖ» - для 1 и высшей категории.</a:t>
            </a:r>
          </a:p>
          <a:p>
            <a:pPr marL="4572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«педагог-организатор», «учитель-логопед»(учитель-дефектолог), «старший вожатый», «педагог-психолог» – только для 1 категории.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5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27280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План работы по аттестации педагогических работников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на сентябрь 2023 года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052736"/>
            <a:ext cx="7560840" cy="5040560"/>
          </a:xfrm>
        </p:spPr>
        <p:txBody>
          <a:bodyPr>
            <a:normAutofit fontScale="92500"/>
          </a:bodyPr>
          <a:lstStyle/>
          <a:p>
            <a:pPr lvl="1" algn="just"/>
            <a:r>
              <a:rPr lang="ru-RU" sz="1800" dirty="0" smtClean="0"/>
              <a:t>Ознакомление педагогических работников ОУ с документами по аттестации педагогических работников </a:t>
            </a:r>
            <a:r>
              <a:rPr lang="ru-RU" sz="1400" i="1" dirty="0" smtClean="0"/>
              <a:t>(особое внимание на измененные федеральные и региональные документы).</a:t>
            </a:r>
          </a:p>
          <a:p>
            <a:pPr lvl="1" algn="just"/>
            <a:r>
              <a:rPr lang="ru-RU" sz="1800" i="1" dirty="0"/>
              <a:t> </a:t>
            </a:r>
            <a:r>
              <a:rPr lang="ru-RU" sz="1800" dirty="0" smtClean="0"/>
              <a:t>Оформление документации по аттестации педагогических работников согласно новых федеральных и региональных документов.</a:t>
            </a:r>
          </a:p>
          <a:p>
            <a:pPr lvl="1" algn="just"/>
            <a:r>
              <a:rPr lang="ru-RU" sz="1800" dirty="0"/>
              <a:t> </a:t>
            </a:r>
            <a:r>
              <a:rPr lang="ru-RU" sz="1800" dirty="0" smtClean="0"/>
              <a:t>Размещение на официальном сайте ОУ на странице «Аттестация педагогических работников» актуальные документы.</a:t>
            </a:r>
          </a:p>
          <a:p>
            <a:pPr lvl="1" algn="just"/>
            <a:r>
              <a:rPr lang="ru-RU" sz="1800" dirty="0"/>
              <a:t> </a:t>
            </a:r>
            <a:r>
              <a:rPr lang="ru-RU" sz="1800" dirty="0" smtClean="0"/>
              <a:t>Ежемесячная предварительная проверка заполненных форм начиная 25-26 числа</a:t>
            </a:r>
          </a:p>
          <a:p>
            <a:pPr lvl="1" algn="just"/>
            <a:r>
              <a:rPr lang="ru-RU" sz="1800" dirty="0"/>
              <a:t> </a:t>
            </a:r>
            <a:r>
              <a:rPr lang="ru-RU" sz="1800" dirty="0" smtClean="0"/>
              <a:t>Ежегодная </a:t>
            </a:r>
            <a:r>
              <a:rPr lang="ru-RU" sz="1800" dirty="0" smtClean="0"/>
              <a:t>самопроверка </a:t>
            </a:r>
            <a:r>
              <a:rPr lang="ru-RU" sz="1800" dirty="0" smtClean="0"/>
              <a:t>документов по аттестации </a:t>
            </a:r>
            <a:r>
              <a:rPr lang="ru-RU" sz="1800" dirty="0"/>
              <a:t>педагогических работников </a:t>
            </a:r>
            <a:r>
              <a:rPr lang="ru-RU" sz="1800" dirty="0" smtClean="0"/>
              <a:t>по форме для оценки </a:t>
            </a:r>
            <a:r>
              <a:rPr lang="ru-RU" sz="1800" dirty="0"/>
              <a:t>эффективности </a:t>
            </a:r>
            <a:r>
              <a:rPr lang="ru-RU" sz="1800" dirty="0" smtClean="0"/>
              <a:t>деятельности администраций </a:t>
            </a:r>
            <a:r>
              <a:rPr lang="ru-RU" sz="1800" dirty="0"/>
              <a:t>образовательных </a:t>
            </a:r>
            <a:r>
              <a:rPr lang="ru-RU" sz="1800" dirty="0" smtClean="0"/>
              <a:t>организаций по </a:t>
            </a:r>
            <a:r>
              <a:rPr lang="ru-RU" sz="1800" dirty="0"/>
              <a:t>организации и проведению </a:t>
            </a:r>
            <a:r>
              <a:rPr lang="ru-RU" sz="1800" dirty="0" smtClean="0"/>
              <a:t>аттестации педагогических работников</a:t>
            </a:r>
          </a:p>
          <a:p>
            <a:pPr lvl="1" algn="just"/>
            <a:r>
              <a:rPr lang="ru-RU" sz="1800" dirty="0"/>
              <a:t> </a:t>
            </a:r>
            <a:r>
              <a:rPr lang="ru-RU" sz="1800" dirty="0" smtClean="0"/>
              <a:t>Ежегодный семинар для вновь назначенных и мало работающих в должности ответственных за организацию аттестации педагогических работников в образовательных учреждениях</a:t>
            </a:r>
            <a:endParaRPr lang="ru-RU" sz="1800" dirty="0"/>
          </a:p>
          <a:p>
            <a:pPr lvl="1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79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720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700808"/>
            <a:ext cx="7632848" cy="4464496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7" y="332656"/>
            <a:ext cx="6830144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Федеральные документы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143000" y="1916832"/>
            <a:ext cx="6400800" cy="3384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4" t="13111" r="28718" b="4653"/>
          <a:stretch/>
        </p:blipFill>
        <p:spPr bwMode="auto">
          <a:xfrm>
            <a:off x="1115616" y="1124744"/>
            <a:ext cx="655272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2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76672"/>
            <a:ext cx="711817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Региональные документы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060848"/>
            <a:ext cx="6400800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0" t="18503" r="28463" b="18251"/>
          <a:stretch/>
        </p:blipFill>
        <p:spPr bwMode="auto">
          <a:xfrm>
            <a:off x="323528" y="1268760"/>
            <a:ext cx="3605843" cy="330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2" t="15621" r="28642" b="25717"/>
          <a:stretch/>
        </p:blipFill>
        <p:spPr bwMode="auto">
          <a:xfrm>
            <a:off x="3203848" y="2204864"/>
            <a:ext cx="3519577" cy="308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0" t="24190" r="27874" b="15959"/>
          <a:stretch/>
        </p:blipFill>
        <p:spPr bwMode="auto">
          <a:xfrm>
            <a:off x="5724128" y="3140968"/>
            <a:ext cx="30963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9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7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Документы опубликованы на официальном сайте Центра сопровождения образования в разделе «Аттестация педагогических работников»    «Распорядительные и нормативные документы»    «Региональные документы»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36912"/>
            <a:ext cx="6400800" cy="3744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t="7024" r="12147" b="16897"/>
          <a:stretch/>
        </p:blipFill>
        <p:spPr bwMode="auto">
          <a:xfrm>
            <a:off x="755576" y="2132856"/>
            <a:ext cx="7461850" cy="409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4486501" y="1076296"/>
            <a:ext cx="244602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87" y="1410281"/>
            <a:ext cx="26828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2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76672"/>
            <a:ext cx="7118176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Технологическая схема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276872"/>
            <a:ext cx="6400800" cy="38164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t="20722" r="28540" b="4085"/>
          <a:stretch/>
        </p:blipFill>
        <p:spPr bwMode="auto">
          <a:xfrm>
            <a:off x="179512" y="1340768"/>
            <a:ext cx="331236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23928" y="1320656"/>
            <a:ext cx="4680520" cy="45365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Определены периоды представления педагогами результатов своей профессиональной деятельности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Период не более 5 лет, если аттестация в целях установления первой квалификационной категории проводится впервые или срок действия ранее установленной первой или высшей категории истек;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* за период, к которому относится временной промежуток между датой ранее установленной квалификационной категории и датой подачи заявления для установления квалификационной категории вновь при прохождении аттестации в целях установления высшей квалификационной категории, если имеется по одной из должностей первая или высшая квалификационная категория.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55022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Инструкция для педагогического работника, подающего заявление о проведении аттестации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(на общих основаниях)</a:t>
            </a:r>
            <a:endParaRPr lang="ru-RU" sz="1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060848"/>
            <a:ext cx="6428184" cy="41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0" t="18104" r="28716" b="4757"/>
          <a:stretch/>
        </p:blipFill>
        <p:spPr bwMode="auto">
          <a:xfrm>
            <a:off x="251520" y="1340768"/>
            <a:ext cx="3597216" cy="412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4" t="14338" r="28513" b="54205"/>
          <a:stretch/>
        </p:blipFill>
        <p:spPr bwMode="auto">
          <a:xfrm>
            <a:off x="4200249" y="1556792"/>
            <a:ext cx="4392488" cy="291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0" t="61746" r="28132" b="28329"/>
          <a:stretch/>
        </p:blipFill>
        <p:spPr bwMode="auto">
          <a:xfrm>
            <a:off x="4200250" y="4430429"/>
            <a:ext cx="4392488" cy="89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572000" y="3789040"/>
            <a:ext cx="3888432" cy="1008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948264" y="1412776"/>
            <a:ext cx="792088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98804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Инструкция для педагогического работника, подающего заявление 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проведении аттестации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на общих основаниях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44824"/>
            <a:ext cx="6400800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3" t="28486" r="35218" b="65776"/>
          <a:stretch/>
        </p:blipFill>
        <p:spPr bwMode="auto">
          <a:xfrm>
            <a:off x="323528" y="1906438"/>
            <a:ext cx="4608512" cy="73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7" t="50000" r="34172" b="16876"/>
          <a:stretch/>
        </p:blipFill>
        <p:spPr bwMode="auto">
          <a:xfrm>
            <a:off x="310130" y="2636912"/>
            <a:ext cx="4693917" cy="33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906438"/>
            <a:ext cx="4032448" cy="10905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11560" y="3429000"/>
            <a:ext cx="81724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83568" y="4581128"/>
            <a:ext cx="3816424" cy="9361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3" t="20525" r="28493" b="62066"/>
          <a:stretch/>
        </p:blipFill>
        <p:spPr bwMode="auto">
          <a:xfrm>
            <a:off x="4932041" y="2255760"/>
            <a:ext cx="3888432" cy="166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2" t="52678" r="28397" b="42561"/>
          <a:stretch/>
        </p:blipFill>
        <p:spPr bwMode="auto">
          <a:xfrm>
            <a:off x="4932040" y="3950447"/>
            <a:ext cx="3888433" cy="37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397814" y="2348880"/>
            <a:ext cx="3312368" cy="1080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flipH="1">
            <a:off x="5436093" y="3429001"/>
            <a:ext cx="3274087" cy="8968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488832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Инструкция для педагогического работника, подающего заявление о проведении аттестации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(по льготе)</a:t>
            </a:r>
            <a:endParaRPr lang="ru-RU" sz="1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988840"/>
            <a:ext cx="6400800" cy="41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 t="16415" r="38241" b="4565"/>
          <a:stretch/>
        </p:blipFill>
        <p:spPr bwMode="auto">
          <a:xfrm>
            <a:off x="755844" y="1241391"/>
            <a:ext cx="378041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6" t="42457" r="38122" b="46532"/>
          <a:stretch/>
        </p:blipFill>
        <p:spPr bwMode="auto">
          <a:xfrm>
            <a:off x="783469" y="4913201"/>
            <a:ext cx="3780418" cy="89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347864" y="2270696"/>
            <a:ext cx="1723202" cy="14463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646053" y="1593829"/>
            <a:ext cx="1872208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5" t="12140" r="28253" b="5238"/>
          <a:stretch/>
        </p:blipFill>
        <p:spPr bwMode="auto">
          <a:xfrm>
            <a:off x="5071066" y="1434066"/>
            <a:ext cx="3528392" cy="421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5071066" y="2270696"/>
            <a:ext cx="1589166" cy="4064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259632" y="5805264"/>
            <a:ext cx="7200800" cy="1008112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Не рассматривается на заседании педагогического совета образовательной организации;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Не проводится оценка специалистами экспертами;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Решение об установлении квалификационной категории педагогам-льготникам принимает аттестационная комиссия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9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04727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Инструкция для педагогического работника, подающего заявление о проведении аттестации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на установление категории </a:t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«педагог-наставник», «педагог-методист»)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3744416" cy="43924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Выбрать «Имею право на аттестацию по ходатайству».</a:t>
            </a:r>
          </a:p>
          <a:p>
            <a:r>
              <a:rPr lang="ru-RU" dirty="0"/>
              <a:t> </a:t>
            </a:r>
            <a:r>
              <a:rPr lang="ru-RU" dirty="0" smtClean="0"/>
              <a:t>Загрузить сканированную копию документа, подтверждающего наличие ранее установленной </a:t>
            </a:r>
            <a:r>
              <a:rPr lang="ru-RU" b="1" dirty="0" smtClean="0">
                <a:solidFill>
                  <a:srgbClr val="FF0000"/>
                </a:solidFill>
              </a:rPr>
              <a:t>высшей </a:t>
            </a:r>
            <a:r>
              <a:rPr lang="ru-RU" dirty="0" smtClean="0"/>
              <a:t>квалификационной категории (приказ и приложение к приказу с фамилией аттестуемого </a:t>
            </a:r>
            <a:r>
              <a:rPr lang="ru-RU" b="1" dirty="0" smtClean="0">
                <a:solidFill>
                  <a:srgbClr val="FF0000"/>
                </a:solidFill>
              </a:rPr>
              <a:t>(обязательно).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Загрузить сканированную копию </a:t>
            </a:r>
            <a:r>
              <a:rPr lang="ru-RU" b="1" dirty="0" smtClean="0">
                <a:solidFill>
                  <a:srgbClr val="FF0000"/>
                </a:solidFill>
              </a:rPr>
              <a:t>ходатайства руководителя.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12195" r="28590" b="3618"/>
          <a:stretch/>
        </p:blipFill>
        <p:spPr bwMode="auto">
          <a:xfrm>
            <a:off x="4499992" y="1988840"/>
            <a:ext cx="396043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860032" y="2204864"/>
            <a:ext cx="1368152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987824" y="2204864"/>
            <a:ext cx="1872208" cy="31683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5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491</TotalTime>
  <Words>568</Words>
  <Application>Microsoft Office PowerPoint</Application>
  <PresentationFormat>Экран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Об организации работы ответственных за организацию аттестации педагогических работников в образовательных учреждениях  муниципального образования Славянский район в связи с вступлением в силу нового Порядка аттестации </vt:lpstr>
      <vt:lpstr>Федеральные документы</vt:lpstr>
      <vt:lpstr>Региональные документы</vt:lpstr>
      <vt:lpstr>Документы опубликованы на официальном сайте Центра сопровождения образования в разделе «Аттестация педагогических работников»    «Распорядительные и нормативные документы»    «Региональные документы»</vt:lpstr>
      <vt:lpstr>Технологическая схема</vt:lpstr>
      <vt:lpstr>Инструкция для педагогического работника, подающего заявление о проведении аттестации  (на общих основаниях)</vt:lpstr>
      <vt:lpstr>Инструкция для педагогического работника, подающего заявление о проведении аттестации  (на общих основаниях)</vt:lpstr>
      <vt:lpstr>Инструкция для педагогического работника, подающего заявление о проведении аттестации  (по льготе)</vt:lpstr>
      <vt:lpstr>Инструкция для педагогического работника, подающего заявление о проведении аттестации (на установление категории  «педагог-наставник», «педагог-методист»)</vt:lpstr>
      <vt:lpstr>Изменения в измерительных материалах для оценки профессиональной деятельности педагогических работников  ВАЖНО !  При прохождении аттестации в настоящее время можно использовать  как старые, так и новые Перечни критериев и показателей 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</vt:lpstr>
      <vt:lpstr>План работы по аттестации педагогических работников на сентябрь 2023 года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организации работы ответственных за организацию аттестации педагогических работников в образовательных учреждениях  муниципального образования Славянский район в связи с вступлением в силу нового Порядка аттестации </dc:title>
  <dc:creator>Coko_new-1</dc:creator>
  <cp:lastModifiedBy>Coko_new-1</cp:lastModifiedBy>
  <cp:revision>31</cp:revision>
  <cp:lastPrinted>2023-09-19T13:09:48Z</cp:lastPrinted>
  <dcterms:created xsi:type="dcterms:W3CDTF">2023-09-18T08:51:42Z</dcterms:created>
  <dcterms:modified xsi:type="dcterms:W3CDTF">2023-09-21T10:49:07Z</dcterms:modified>
</cp:coreProperties>
</file>