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876" autoAdjust="0"/>
  </p:normalViewPr>
  <p:slideViewPr>
    <p:cSldViewPr>
      <p:cViewPr varScale="1">
        <p:scale>
          <a:sx n="107" d="100"/>
          <a:sy n="107" d="100"/>
        </p:scale>
        <p:origin x="-17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5BE58-17B6-4733-9176-737E09B6A765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86B2F-1F8A-4206-8E39-8E6D843A1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6034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5BE58-17B6-4733-9176-737E09B6A765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86B2F-1F8A-4206-8E39-8E6D843A1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1851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5BE58-17B6-4733-9176-737E09B6A765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86B2F-1F8A-4206-8E39-8E6D843A1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4703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5BE58-17B6-4733-9176-737E09B6A765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86B2F-1F8A-4206-8E39-8E6D843A1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9930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5BE58-17B6-4733-9176-737E09B6A765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86B2F-1F8A-4206-8E39-8E6D843A1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0194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5BE58-17B6-4733-9176-737E09B6A765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86B2F-1F8A-4206-8E39-8E6D843A1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8795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5BE58-17B6-4733-9176-737E09B6A765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86B2F-1F8A-4206-8E39-8E6D843A1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5997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5BE58-17B6-4733-9176-737E09B6A765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86B2F-1F8A-4206-8E39-8E6D843A1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2680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5BE58-17B6-4733-9176-737E09B6A765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86B2F-1F8A-4206-8E39-8E6D843A1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3184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5BE58-17B6-4733-9176-737E09B6A765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86B2F-1F8A-4206-8E39-8E6D843A1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653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5BE58-17B6-4733-9176-737E09B6A765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86B2F-1F8A-4206-8E39-8E6D843A1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352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5BE58-17B6-4733-9176-737E09B6A765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B86B2F-1F8A-4206-8E39-8E6D843A1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9630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Coko_new-1\Pictures\1667352449_11-celes-club-p-delovoi-spokoinii-fon-dlya-prezentatsii-in-1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Овал 3"/>
          <p:cNvSpPr/>
          <p:nvPr/>
        </p:nvSpPr>
        <p:spPr>
          <a:xfrm>
            <a:off x="1763688" y="764704"/>
            <a:ext cx="6336704" cy="2304256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 основных положениях федерального Порядка аттестации педагогических работников, вступившего в силу 1 сентября 2023 года. Что нового?</a:t>
            </a:r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5076056" y="5445224"/>
            <a:ext cx="3672408" cy="986408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chemeClr val="tx1"/>
                </a:solidFill>
              </a:rPr>
              <a:t>И.Н. </a:t>
            </a:r>
            <a:r>
              <a:rPr lang="ru-RU" i="1" dirty="0" err="1" smtClean="0">
                <a:solidFill>
                  <a:schemeClr val="tx1"/>
                </a:solidFill>
              </a:rPr>
              <a:t>Хняч</a:t>
            </a:r>
            <a:r>
              <a:rPr lang="ru-RU" i="1" dirty="0" smtClean="0">
                <a:solidFill>
                  <a:schemeClr val="tx1"/>
                </a:solidFill>
              </a:rPr>
              <a:t> – </a:t>
            </a:r>
          </a:p>
          <a:p>
            <a:pPr algn="ctr"/>
            <a:r>
              <a:rPr lang="ru-RU" i="1" dirty="0" smtClean="0">
                <a:solidFill>
                  <a:schemeClr val="tx1"/>
                </a:solidFill>
              </a:rPr>
              <a:t>директор  МКУО ЦОКО</a:t>
            </a:r>
            <a:endParaRPr lang="ru-RU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8078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Coko_new-1\Pictures\1667352449_11-celes-club-p-delovoi-spokoinii-fon-dlya-prezentatsii-in-1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Скругленный прямоугольник 5"/>
          <p:cNvSpPr/>
          <p:nvPr/>
        </p:nvSpPr>
        <p:spPr>
          <a:xfrm>
            <a:off x="755576" y="548680"/>
            <a:ext cx="7704856" cy="5688632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Аттестация педагогических работников </a:t>
            </a:r>
          </a:p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целях установления квалификационной категории </a:t>
            </a:r>
          </a:p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«педагог-методист»</a:t>
            </a:r>
          </a:p>
          <a:p>
            <a:pPr algn="ctr"/>
            <a:endParaRPr lang="ru-RU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sz="1400" dirty="0" smtClean="0">
                <a:solidFill>
                  <a:schemeClr val="tx1"/>
                </a:solidFill>
              </a:rPr>
              <a:t>          50. </a:t>
            </a:r>
            <a:r>
              <a:rPr lang="ru-RU" sz="1500" dirty="0" smtClean="0">
                <a:solidFill>
                  <a:schemeClr val="tx1"/>
                </a:solidFill>
              </a:rPr>
              <a:t>Квалификационная категория </a:t>
            </a:r>
            <a:r>
              <a:rPr lang="ru-RU" sz="1500" dirty="0" smtClean="0">
                <a:solidFill>
                  <a:srgbClr val="FF0000"/>
                </a:solidFill>
              </a:rPr>
              <a:t>«педагог-методист»</a:t>
            </a:r>
            <a:r>
              <a:rPr lang="ru-RU" sz="1500" dirty="0" smtClean="0">
                <a:solidFill>
                  <a:schemeClr val="tx1"/>
                </a:solidFill>
              </a:rPr>
              <a:t> устанавливается педагогическим работникам на основе следующих показателей деятельности, </a:t>
            </a:r>
            <a:r>
              <a:rPr lang="ru-RU" sz="1500" dirty="0" smtClean="0">
                <a:solidFill>
                  <a:srgbClr val="FF0000"/>
                </a:solidFill>
              </a:rPr>
              <a:t>не входящей в должностные обязанности </a:t>
            </a:r>
            <a:r>
              <a:rPr lang="ru-RU" sz="1500" dirty="0" smtClean="0">
                <a:solidFill>
                  <a:schemeClr val="tx1"/>
                </a:solidFill>
              </a:rPr>
              <a:t>по занимаемой в организации должности:</a:t>
            </a:r>
          </a:p>
          <a:p>
            <a:pPr algn="just"/>
            <a:r>
              <a:rPr lang="ru-RU" sz="1500" dirty="0" smtClean="0">
                <a:solidFill>
                  <a:schemeClr val="tx1"/>
                </a:solidFill>
              </a:rPr>
              <a:t>       </a:t>
            </a:r>
            <a:r>
              <a:rPr lang="ru-RU" sz="1500" dirty="0" smtClean="0">
                <a:solidFill>
                  <a:srgbClr val="FF0000"/>
                </a:solidFill>
              </a:rPr>
              <a:t>руководства методическим объединением </a:t>
            </a:r>
            <a:r>
              <a:rPr lang="ru-RU" sz="1500" dirty="0" smtClean="0">
                <a:solidFill>
                  <a:schemeClr val="tx1"/>
                </a:solidFill>
              </a:rPr>
              <a:t>педагогических работников образовательной организации и </a:t>
            </a:r>
            <a:r>
              <a:rPr lang="ru-RU" sz="1500" dirty="0" smtClean="0">
                <a:solidFill>
                  <a:srgbClr val="FF0000"/>
                </a:solidFill>
              </a:rPr>
              <a:t>активного участия в методической работе </a:t>
            </a:r>
            <a:r>
              <a:rPr lang="ru-RU" sz="1500" dirty="0" smtClean="0">
                <a:solidFill>
                  <a:schemeClr val="tx1"/>
                </a:solidFill>
              </a:rPr>
              <a:t>образовательной организации;</a:t>
            </a:r>
          </a:p>
          <a:p>
            <a:pPr algn="just"/>
            <a:r>
              <a:rPr lang="ru-RU" sz="1500" dirty="0" smtClean="0">
                <a:solidFill>
                  <a:schemeClr val="tx1"/>
                </a:solidFill>
              </a:rPr>
              <a:t>       </a:t>
            </a:r>
            <a:r>
              <a:rPr lang="ru-RU" sz="1500" dirty="0" smtClean="0">
                <a:solidFill>
                  <a:srgbClr val="FF0000"/>
                </a:solidFill>
              </a:rPr>
              <a:t>руководства разработкой программно-методического сопровождения образовательного процесса</a:t>
            </a:r>
            <a:r>
              <a:rPr lang="ru-RU" sz="1500" dirty="0" smtClean="0">
                <a:solidFill>
                  <a:schemeClr val="tx1"/>
                </a:solidFill>
              </a:rPr>
              <a:t>, в том числе </a:t>
            </a:r>
            <a:r>
              <a:rPr lang="ru-RU" sz="1500" dirty="0" smtClean="0">
                <a:solidFill>
                  <a:srgbClr val="FF0000"/>
                </a:solidFill>
              </a:rPr>
              <a:t>методического сопровождения</a:t>
            </a:r>
            <a:r>
              <a:rPr lang="ru-RU" sz="1500" dirty="0" smtClean="0">
                <a:solidFill>
                  <a:schemeClr val="tx1"/>
                </a:solidFill>
              </a:rPr>
              <a:t> реализации </a:t>
            </a:r>
            <a:r>
              <a:rPr lang="ru-RU" sz="1500" dirty="0" smtClean="0">
                <a:solidFill>
                  <a:srgbClr val="FF0000"/>
                </a:solidFill>
              </a:rPr>
              <a:t>инновационных</a:t>
            </a:r>
            <a:r>
              <a:rPr lang="ru-RU" sz="1500" dirty="0" smtClean="0">
                <a:solidFill>
                  <a:schemeClr val="tx1"/>
                </a:solidFill>
              </a:rPr>
              <a:t> образовательных </a:t>
            </a:r>
            <a:r>
              <a:rPr lang="ru-RU" sz="1500" dirty="0" smtClean="0">
                <a:solidFill>
                  <a:srgbClr val="FF0000"/>
                </a:solidFill>
              </a:rPr>
              <a:t>программ и проектов</a:t>
            </a:r>
            <a:r>
              <a:rPr lang="ru-RU" sz="1500" dirty="0" smtClean="0">
                <a:solidFill>
                  <a:schemeClr val="tx1"/>
                </a:solidFill>
              </a:rPr>
              <a:t> в образовательной организации;</a:t>
            </a:r>
          </a:p>
          <a:p>
            <a:pPr algn="just"/>
            <a:r>
              <a:rPr lang="ru-RU" sz="1500" dirty="0">
                <a:solidFill>
                  <a:schemeClr val="tx1"/>
                </a:solidFill>
              </a:rPr>
              <a:t> </a:t>
            </a:r>
            <a:r>
              <a:rPr lang="ru-RU" sz="1500" dirty="0" smtClean="0">
                <a:solidFill>
                  <a:schemeClr val="tx1"/>
                </a:solidFill>
              </a:rPr>
              <a:t>     </a:t>
            </a:r>
            <a:r>
              <a:rPr lang="ru-RU" sz="1500" dirty="0" smtClean="0">
                <a:solidFill>
                  <a:srgbClr val="FF0000"/>
                </a:solidFill>
              </a:rPr>
              <a:t>методической поддержки </a:t>
            </a:r>
            <a:r>
              <a:rPr lang="ru-RU" sz="1500" dirty="0" smtClean="0">
                <a:solidFill>
                  <a:schemeClr val="tx1"/>
                </a:solidFill>
              </a:rPr>
              <a:t>педагогических работников образовательной организации при подготовке к участию </a:t>
            </a:r>
            <a:r>
              <a:rPr lang="ru-RU" sz="1500" dirty="0" smtClean="0">
                <a:solidFill>
                  <a:srgbClr val="FF0000"/>
                </a:solidFill>
              </a:rPr>
              <a:t>в профессиональных конкурсах</a:t>
            </a:r>
            <a:r>
              <a:rPr lang="ru-RU" sz="1500" dirty="0" smtClean="0">
                <a:solidFill>
                  <a:schemeClr val="tx1"/>
                </a:solidFill>
              </a:rPr>
              <a:t>;</a:t>
            </a:r>
          </a:p>
          <a:p>
            <a:pPr algn="just"/>
            <a:r>
              <a:rPr lang="ru-RU" sz="1500" dirty="0" smtClean="0">
                <a:solidFill>
                  <a:schemeClr val="tx1"/>
                </a:solidFill>
              </a:rPr>
              <a:t>      участия </a:t>
            </a:r>
            <a:r>
              <a:rPr lang="ru-RU" sz="1500" dirty="0" smtClean="0">
                <a:solidFill>
                  <a:srgbClr val="FF0000"/>
                </a:solidFill>
              </a:rPr>
              <a:t>в методической поддержке (сопровождении) </a:t>
            </a:r>
            <a:r>
              <a:rPr lang="ru-RU" sz="1500" dirty="0" smtClean="0">
                <a:solidFill>
                  <a:schemeClr val="tx1"/>
                </a:solidFill>
              </a:rPr>
              <a:t>педагогических работников образовательной организации, направленной на их </a:t>
            </a:r>
            <a:r>
              <a:rPr lang="ru-RU" sz="1500" dirty="0" smtClean="0">
                <a:solidFill>
                  <a:srgbClr val="FF0000"/>
                </a:solidFill>
              </a:rPr>
              <a:t>профессиональное развитие, преодоление профессиональных дефицитов;</a:t>
            </a:r>
          </a:p>
          <a:p>
            <a:pPr algn="just"/>
            <a:r>
              <a:rPr lang="ru-RU" sz="1500" dirty="0">
                <a:solidFill>
                  <a:schemeClr val="tx1"/>
                </a:solidFill>
              </a:rPr>
              <a:t> </a:t>
            </a:r>
            <a:r>
              <a:rPr lang="ru-RU" sz="1500" dirty="0" smtClean="0">
                <a:solidFill>
                  <a:schemeClr val="tx1"/>
                </a:solidFill>
              </a:rPr>
              <a:t>      </a:t>
            </a:r>
            <a:r>
              <a:rPr lang="ru-RU" sz="1500" dirty="0" smtClean="0">
                <a:solidFill>
                  <a:srgbClr val="FF0000"/>
                </a:solidFill>
              </a:rPr>
              <a:t>передачи опыта по применению </a:t>
            </a:r>
            <a:r>
              <a:rPr lang="ru-RU" sz="1500" dirty="0" smtClean="0">
                <a:solidFill>
                  <a:schemeClr val="tx1"/>
                </a:solidFill>
              </a:rPr>
              <a:t>в образовательной организации </a:t>
            </a:r>
            <a:r>
              <a:rPr lang="ru-RU" sz="1500" dirty="0" smtClean="0">
                <a:solidFill>
                  <a:srgbClr val="FF0000"/>
                </a:solidFill>
              </a:rPr>
              <a:t>авторских учебных и (или) учебно-методических разработок.</a:t>
            </a: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4798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Coko_new-1\Pictures\1667352449_11-celes-club-p-delovoi-spokoinii-fon-dlya-prezentatsii-in-1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Скругленный прямоугольник 5"/>
          <p:cNvSpPr/>
          <p:nvPr/>
        </p:nvSpPr>
        <p:spPr>
          <a:xfrm>
            <a:off x="755576" y="548680"/>
            <a:ext cx="7704856" cy="5688632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Аттестация педагогических работников </a:t>
            </a:r>
          </a:p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целях установления квалификационной категории </a:t>
            </a:r>
          </a:p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«педагог-наставник» </a:t>
            </a:r>
          </a:p>
          <a:p>
            <a:pPr algn="ctr"/>
            <a:endParaRPr lang="ru-RU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sz="1400" dirty="0" smtClean="0">
                <a:solidFill>
                  <a:schemeClr val="tx1"/>
                </a:solidFill>
              </a:rPr>
              <a:t>          51. </a:t>
            </a:r>
            <a:r>
              <a:rPr lang="ru-RU" sz="1500" dirty="0" smtClean="0">
                <a:solidFill>
                  <a:schemeClr val="tx1"/>
                </a:solidFill>
              </a:rPr>
              <a:t>Квалификационная категория </a:t>
            </a:r>
            <a:r>
              <a:rPr lang="ru-RU" sz="1500" dirty="0" smtClean="0">
                <a:solidFill>
                  <a:srgbClr val="FF0000"/>
                </a:solidFill>
              </a:rPr>
              <a:t>«педагог-наставник»</a:t>
            </a:r>
            <a:r>
              <a:rPr lang="ru-RU" sz="1500" dirty="0" smtClean="0">
                <a:solidFill>
                  <a:schemeClr val="tx1"/>
                </a:solidFill>
              </a:rPr>
              <a:t> устанавливается педагогическим работникам на основе следующих показателей деятельности, </a:t>
            </a:r>
            <a:r>
              <a:rPr lang="ru-RU" sz="1500" dirty="0" smtClean="0">
                <a:solidFill>
                  <a:srgbClr val="FF0000"/>
                </a:solidFill>
              </a:rPr>
              <a:t>не входящей в должностные обязанности </a:t>
            </a:r>
            <a:r>
              <a:rPr lang="ru-RU" sz="1500" dirty="0" smtClean="0">
                <a:solidFill>
                  <a:schemeClr val="tx1"/>
                </a:solidFill>
              </a:rPr>
              <a:t>по занимаемой в организации должности:</a:t>
            </a:r>
          </a:p>
          <a:p>
            <a:pPr algn="just"/>
            <a:r>
              <a:rPr lang="ru-RU" sz="1500" dirty="0" smtClean="0">
                <a:solidFill>
                  <a:schemeClr val="tx1"/>
                </a:solidFill>
              </a:rPr>
              <a:t>       </a:t>
            </a:r>
            <a:r>
              <a:rPr lang="ru-RU" sz="1500" dirty="0" smtClean="0">
                <a:solidFill>
                  <a:srgbClr val="FF0000"/>
                </a:solidFill>
              </a:rPr>
              <a:t>руководства практической подготовкой студентов, </a:t>
            </a:r>
            <a:r>
              <a:rPr lang="ru-RU" sz="1500" dirty="0" smtClean="0">
                <a:solidFill>
                  <a:schemeClr val="tx1"/>
                </a:solidFill>
              </a:rPr>
              <a:t>обучающихся по образовательным программам среднего профессионального образования и (или) образовательным программам высшего образования ;</a:t>
            </a:r>
          </a:p>
          <a:p>
            <a:pPr algn="just"/>
            <a:r>
              <a:rPr lang="ru-RU" sz="1500" dirty="0" smtClean="0">
                <a:solidFill>
                  <a:schemeClr val="tx1"/>
                </a:solidFill>
              </a:rPr>
              <a:t>       </a:t>
            </a:r>
            <a:r>
              <a:rPr lang="ru-RU" sz="1500" dirty="0" smtClean="0">
                <a:solidFill>
                  <a:srgbClr val="FF0000"/>
                </a:solidFill>
              </a:rPr>
              <a:t>наставничества </a:t>
            </a:r>
            <a:r>
              <a:rPr lang="ru-RU" sz="1500" dirty="0" smtClean="0">
                <a:solidFill>
                  <a:schemeClr val="tx1"/>
                </a:solidFill>
              </a:rPr>
              <a:t>в отношении </a:t>
            </a:r>
            <a:r>
              <a:rPr lang="ru-RU" sz="1500" dirty="0" smtClean="0">
                <a:solidFill>
                  <a:srgbClr val="FF0000"/>
                </a:solidFill>
              </a:rPr>
              <a:t>педагогических работников образовательной организации, </a:t>
            </a:r>
            <a:r>
              <a:rPr lang="ru-RU" sz="1500" dirty="0" smtClean="0">
                <a:solidFill>
                  <a:schemeClr val="tx1"/>
                </a:solidFill>
              </a:rPr>
              <a:t>активного</a:t>
            </a:r>
            <a:r>
              <a:rPr lang="ru-RU" sz="1500" dirty="0" smtClean="0">
                <a:solidFill>
                  <a:srgbClr val="FF0000"/>
                </a:solidFill>
              </a:rPr>
              <a:t> сопровождения их профессионального развития </a:t>
            </a:r>
            <a:r>
              <a:rPr lang="ru-RU" sz="1500" dirty="0" smtClean="0">
                <a:solidFill>
                  <a:schemeClr val="tx1"/>
                </a:solidFill>
              </a:rPr>
              <a:t>в образовательной организации;</a:t>
            </a:r>
          </a:p>
          <a:p>
            <a:pPr algn="just"/>
            <a:r>
              <a:rPr lang="ru-RU" sz="1500" dirty="0">
                <a:solidFill>
                  <a:schemeClr val="tx1"/>
                </a:solidFill>
              </a:rPr>
              <a:t> </a:t>
            </a:r>
            <a:r>
              <a:rPr lang="ru-RU" sz="1500" dirty="0" smtClean="0">
                <a:solidFill>
                  <a:schemeClr val="tx1"/>
                </a:solidFill>
              </a:rPr>
              <a:t>     </a:t>
            </a:r>
            <a:r>
              <a:rPr lang="ru-RU" sz="1500" dirty="0" smtClean="0">
                <a:solidFill>
                  <a:srgbClr val="FF0000"/>
                </a:solidFill>
              </a:rPr>
              <a:t>содействие в подготовке </a:t>
            </a:r>
            <a:r>
              <a:rPr lang="ru-RU" sz="1500" dirty="0" smtClean="0">
                <a:solidFill>
                  <a:schemeClr val="tx1"/>
                </a:solidFill>
              </a:rPr>
              <a:t>педагогических работников</a:t>
            </a:r>
            <a:r>
              <a:rPr lang="ru-RU" sz="1500" dirty="0" smtClean="0">
                <a:solidFill>
                  <a:srgbClr val="FF0000"/>
                </a:solidFill>
              </a:rPr>
              <a:t>, в том числе </a:t>
            </a:r>
            <a:r>
              <a:rPr lang="ru-RU" sz="1500" dirty="0" smtClean="0">
                <a:solidFill>
                  <a:schemeClr val="tx1"/>
                </a:solidFill>
              </a:rPr>
              <a:t>из числа </a:t>
            </a:r>
            <a:r>
              <a:rPr lang="ru-RU" sz="1500" dirty="0" smtClean="0">
                <a:solidFill>
                  <a:srgbClr val="FF0000"/>
                </a:solidFill>
              </a:rPr>
              <a:t>молодых специалистов, к участию в конкурсах профессионального</a:t>
            </a:r>
            <a:r>
              <a:rPr lang="ru-RU" sz="1500" dirty="0" smtClean="0">
                <a:solidFill>
                  <a:schemeClr val="tx1"/>
                </a:solidFill>
              </a:rPr>
              <a:t> (педагогического) мастерства;</a:t>
            </a:r>
          </a:p>
          <a:p>
            <a:pPr algn="just"/>
            <a:r>
              <a:rPr lang="ru-RU" sz="1500" dirty="0" smtClean="0">
                <a:solidFill>
                  <a:schemeClr val="tx1"/>
                </a:solidFill>
              </a:rPr>
              <a:t>      </a:t>
            </a:r>
            <a:r>
              <a:rPr lang="ru-RU" sz="1500" dirty="0" smtClean="0">
                <a:solidFill>
                  <a:srgbClr val="FF0000"/>
                </a:solidFill>
              </a:rPr>
              <a:t>распространения авторских подходов и методических разработок </a:t>
            </a:r>
            <a:r>
              <a:rPr lang="ru-RU" sz="1500" dirty="0" smtClean="0">
                <a:solidFill>
                  <a:schemeClr val="tx1"/>
                </a:solidFill>
              </a:rPr>
              <a:t>в области </a:t>
            </a:r>
            <a:r>
              <a:rPr lang="ru-RU" sz="1500" dirty="0" smtClean="0">
                <a:solidFill>
                  <a:srgbClr val="FF0000"/>
                </a:solidFill>
              </a:rPr>
              <a:t>наставнической деятельности</a:t>
            </a:r>
            <a:r>
              <a:rPr lang="ru-RU" sz="1500" dirty="0" smtClean="0">
                <a:solidFill>
                  <a:schemeClr val="tx1"/>
                </a:solidFill>
              </a:rPr>
              <a:t> в образовательной организации.</a:t>
            </a:r>
            <a:r>
              <a:rPr lang="ru-RU" sz="1500" dirty="0" smtClean="0">
                <a:solidFill>
                  <a:srgbClr val="FF0000"/>
                </a:solidFill>
              </a:rPr>
              <a:t>;</a:t>
            </a:r>
          </a:p>
          <a:p>
            <a:pPr algn="just"/>
            <a:r>
              <a:rPr lang="ru-RU" sz="1500" dirty="0">
                <a:solidFill>
                  <a:schemeClr val="tx1"/>
                </a:solidFill>
              </a:rPr>
              <a:t> </a:t>
            </a:r>
            <a:r>
              <a:rPr lang="ru-RU" sz="1500" dirty="0" smtClean="0">
                <a:solidFill>
                  <a:schemeClr val="tx1"/>
                </a:solidFill>
              </a:rPr>
              <a:t>      </a:t>
            </a:r>
            <a:endParaRPr lang="ru-RU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1170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Coko_new-1\Pictures\1667352449_11-celes-club-p-delovoi-spokoinii-fon-dlya-prezentatsii-in-1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Скругленный прямоугольник 5"/>
          <p:cNvSpPr/>
          <p:nvPr/>
        </p:nvSpPr>
        <p:spPr>
          <a:xfrm>
            <a:off x="719572" y="692696"/>
            <a:ext cx="7704856" cy="504056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Аттестация педагогических работников </a:t>
            </a:r>
          </a:p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целях установления квалификационной категории </a:t>
            </a:r>
          </a:p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«педагог-методист» или «педагог-наставник» </a:t>
            </a:r>
          </a:p>
          <a:p>
            <a:pPr algn="ctr"/>
            <a:endParaRPr lang="ru-RU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п.55 </a:t>
            </a:r>
            <a:r>
              <a:rPr lang="ru-RU" dirty="0" smtClean="0">
                <a:solidFill>
                  <a:srgbClr val="FF0000"/>
                </a:solidFill>
              </a:rPr>
              <a:t>Решение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аттестационной комиссии </a:t>
            </a:r>
            <a:r>
              <a:rPr lang="ru-RU" dirty="0" smtClean="0">
                <a:solidFill>
                  <a:srgbClr val="FF0000"/>
                </a:solidFill>
              </a:rPr>
              <a:t>вступает в силу со дня его вынесения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и является </a:t>
            </a:r>
            <a:r>
              <a:rPr lang="ru-RU" dirty="0" smtClean="0">
                <a:solidFill>
                  <a:srgbClr val="FF0000"/>
                </a:solidFill>
              </a:rPr>
              <a:t>основанием для дифференциации оплаты труда 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педагогических работников за наличие квалификационных 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категорий «педагог-методист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», «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педагог-наставник» </a:t>
            </a:r>
            <a:r>
              <a:rPr lang="ru-RU" dirty="0" smtClean="0">
                <a:solidFill>
                  <a:srgbClr val="FF0000"/>
                </a:solidFill>
              </a:rPr>
              <a:t>при условии выполнения дополнительных обязанностей,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связанных с методической работой или наставнической деятельностью.</a:t>
            </a:r>
          </a:p>
          <a:p>
            <a:pPr algn="just"/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       п. 56 </a:t>
            </a:r>
            <a:r>
              <a:rPr lang="ru-RU" dirty="0" smtClean="0">
                <a:solidFill>
                  <a:srgbClr val="FF0000"/>
                </a:solidFill>
              </a:rPr>
              <a:t>На основании  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распорядительных </a:t>
            </a:r>
            <a:r>
              <a:rPr lang="ru-RU" dirty="0" smtClean="0">
                <a:solidFill>
                  <a:srgbClr val="FF0000"/>
                </a:solidFill>
              </a:rPr>
              <a:t>актов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работодатели вносят </a:t>
            </a:r>
            <a:r>
              <a:rPr lang="ru-RU" dirty="0" smtClean="0">
                <a:solidFill>
                  <a:srgbClr val="FF0000"/>
                </a:solidFill>
              </a:rPr>
              <a:t>соответствующие записи в трудовые книжки 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педагогических работников и (или)в сведения об их трудовой деятельности.</a:t>
            </a:r>
          </a:p>
          <a:p>
            <a:pPr algn="just"/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       п.59 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Квалификационные 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категории </a:t>
            </a:r>
            <a:r>
              <a:rPr lang="ru-RU" dirty="0" smtClean="0">
                <a:solidFill>
                  <a:srgbClr val="FF0000"/>
                </a:solidFill>
              </a:rPr>
              <a:t>(«педагог-методист</a:t>
            </a:r>
            <a:r>
              <a:rPr lang="ru-RU" dirty="0">
                <a:solidFill>
                  <a:srgbClr val="FF0000"/>
                </a:solidFill>
              </a:rPr>
              <a:t>», «педагог-наставник</a:t>
            </a:r>
            <a:r>
              <a:rPr lang="ru-RU" dirty="0" smtClean="0">
                <a:solidFill>
                  <a:srgbClr val="FF0000"/>
                </a:solidFill>
              </a:rPr>
              <a:t>»)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, установленные педагогическим работникам, </a:t>
            </a:r>
            <a:r>
              <a:rPr lang="ru-RU" dirty="0" smtClean="0">
                <a:solidFill>
                  <a:srgbClr val="FF0000"/>
                </a:solidFill>
              </a:rPr>
              <a:t>сохраняются при переходе в другую образовательную организацию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, в том числе расположенную в другом субъекте Российской Федерации. 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  <a:p>
            <a:pPr algn="just"/>
            <a:endParaRPr lang="ru-RU" dirty="0" smtClean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03496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Coko_new-1\Pictures\1667352449_11-celes-club-p-delovoi-spokoinii-fon-dlya-prezentatsii-in-1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Скругленный прямоугольник 5"/>
          <p:cNvSpPr/>
          <p:nvPr/>
        </p:nvSpPr>
        <p:spPr>
          <a:xfrm>
            <a:off x="1187624" y="1889636"/>
            <a:ext cx="6984776" cy="158417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4400" dirty="0" smtClean="0">
                <a:solidFill>
                  <a:schemeClr val="bg2">
                    <a:lumMod val="10000"/>
                  </a:schemeClr>
                </a:solidFill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537217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Coko_new-1\Pictures\1667352449_11-celes-club-p-delovoi-spokoinii-fon-dlya-prezentatsii-in-1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Скругленный прямоугольник 5"/>
          <p:cNvSpPr/>
          <p:nvPr/>
        </p:nvSpPr>
        <p:spPr>
          <a:xfrm>
            <a:off x="899592" y="1196752"/>
            <a:ext cx="7560840" cy="4608512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Приказ Министерства просвещения Российской Федерации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от 24 марта 2023г. № 196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«Об утверждении Порядка проведения аттестации педагогических работников организаций, осуществляющих образовательную деятельность»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Вступил в силу с 1 сентября 2023 г. и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действует до 31 августа 2029 года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470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Coko_new-1\Pictures\1667352449_11-celes-club-p-delovoi-spokoinii-fon-dlya-prezentatsii-in-1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Скругленный прямоугольник 5"/>
          <p:cNvSpPr/>
          <p:nvPr/>
        </p:nvSpPr>
        <p:spPr>
          <a:xfrm>
            <a:off x="755576" y="548680"/>
            <a:ext cx="7704856" cy="5688632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задачи проведения аттестации:</a:t>
            </a: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а) стимулирование целенаправленного, непрерывного повышения уровня квалификации педагогических работников, их методологической культуры, профессионального, личностного и </a:t>
            </a:r>
            <a:r>
              <a:rPr lang="ru-RU" dirty="0" smtClean="0">
                <a:solidFill>
                  <a:srgbClr val="FF0000"/>
                </a:solidFill>
              </a:rPr>
              <a:t>карьерного</a:t>
            </a:r>
            <a:r>
              <a:rPr lang="ru-RU" dirty="0" smtClean="0">
                <a:solidFill>
                  <a:schemeClr val="tx1"/>
                </a:solidFill>
              </a:rPr>
              <a:t> роста;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б) определение необходимости </a:t>
            </a:r>
            <a:r>
              <a:rPr lang="ru-RU" dirty="0" smtClean="0">
                <a:solidFill>
                  <a:srgbClr val="FF0000"/>
                </a:solidFill>
              </a:rPr>
              <a:t>дополнительного профессионального образования</a:t>
            </a:r>
            <a:r>
              <a:rPr lang="ru-RU" dirty="0" smtClean="0">
                <a:solidFill>
                  <a:schemeClr val="tx1"/>
                </a:solidFill>
              </a:rPr>
              <a:t> педагогических работников;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г) </a:t>
            </a:r>
            <a:r>
              <a:rPr lang="ru-RU" dirty="0" smtClean="0">
                <a:solidFill>
                  <a:srgbClr val="FF0000"/>
                </a:solidFill>
              </a:rPr>
              <a:t>выявление перспектив использования потенциальных возможностей педагогических работников, в том числе в целях организации (осуществления) методической помощи (поддержки) и наставнической деятельности в образовательной организации;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е) обеспечение дифференциации оплаты труда педагогических работников с учетом установленных квалификационных категорий, объема их преподавательской (педагогической) работы </a:t>
            </a:r>
            <a:r>
              <a:rPr lang="ru-RU" dirty="0" smtClean="0">
                <a:solidFill>
                  <a:srgbClr val="FF0000"/>
                </a:solidFill>
              </a:rPr>
              <a:t>либо дополнительной работы.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8586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Coko_new-1\Pictures\1667352449_11-celes-club-p-delovoi-spokoinii-fon-dlya-prezentatsii-in-1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Скругленный прямоугольник 5"/>
          <p:cNvSpPr/>
          <p:nvPr/>
        </p:nvSpPr>
        <p:spPr>
          <a:xfrm>
            <a:off x="708894" y="188458"/>
            <a:ext cx="7823545" cy="626469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Аттестация педагогических работников в целях подтверждения соответствия занимаемой должности</a:t>
            </a:r>
          </a:p>
          <a:p>
            <a:pPr algn="ctr"/>
            <a:endParaRPr lang="ru-RU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п.6. Аттестационная </a:t>
            </a:r>
            <a:r>
              <a:rPr lang="ru-RU" dirty="0" smtClean="0">
                <a:solidFill>
                  <a:schemeClr val="tx1"/>
                </a:solidFill>
              </a:rPr>
              <a:t>комиссия организации создается распорядительным актом работодателя из числа работников организации и </a:t>
            </a:r>
            <a:r>
              <a:rPr lang="ru-RU" dirty="0" smtClean="0">
                <a:solidFill>
                  <a:srgbClr val="FF0000"/>
                </a:solidFill>
              </a:rPr>
              <a:t>состоит не менее чем из 5 человек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dirty="0" smtClean="0">
                <a:solidFill>
                  <a:schemeClr val="tx1"/>
                </a:solidFill>
              </a:rPr>
              <a:t>в том числе председателя, заместителя председателя, секретаря и членов аттестационной комиссии.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п.7</a:t>
            </a:r>
            <a:r>
              <a:rPr lang="ru-RU" dirty="0" smtClean="0">
                <a:solidFill>
                  <a:schemeClr val="tx1"/>
                </a:solidFill>
              </a:rPr>
              <a:t>.       В состав аттестационной комиссии организации в обязательном порядке включается представитель выборного органа соответствующей первичной профсоюзной организации,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а при отсутствии такового – иного представительного органа (представителя) работников организации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  <a:endParaRPr lang="ru-RU" dirty="0">
              <a:solidFill>
                <a:srgbClr val="FF0000"/>
              </a:solidFill>
            </a:endParaRPr>
          </a:p>
          <a:p>
            <a:pPr algn="just"/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       </a:t>
            </a:r>
            <a:r>
              <a:rPr lang="ru-RU" dirty="0" smtClean="0">
                <a:solidFill>
                  <a:srgbClr val="FF0000"/>
                </a:solidFill>
              </a:rPr>
              <a:t>Руководитель </a:t>
            </a:r>
            <a:r>
              <a:rPr lang="ru-RU" dirty="0" smtClean="0">
                <a:solidFill>
                  <a:srgbClr val="FF0000"/>
                </a:solidFill>
              </a:rPr>
              <a:t>организации в состав аттестационной комиссии организации не входит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п.8. Аттестация педагогических работников производится в </a:t>
            </a:r>
            <a:r>
              <a:rPr lang="ru-RU" dirty="0" smtClean="0">
                <a:solidFill>
                  <a:schemeClr val="tx1"/>
                </a:solidFill>
              </a:rPr>
              <a:t>соответствии с </a:t>
            </a:r>
            <a:r>
              <a:rPr lang="ru-RU" dirty="0">
                <a:solidFill>
                  <a:schemeClr val="tx1"/>
                </a:solidFill>
              </a:rPr>
              <a:t>распорядительным актом работодателя, </a:t>
            </a:r>
            <a:r>
              <a:rPr lang="ru-RU" dirty="0">
                <a:solidFill>
                  <a:srgbClr val="FF0000"/>
                </a:solidFill>
              </a:rPr>
              <a:t>содержащим список </a:t>
            </a:r>
            <a:r>
              <a:rPr lang="ru-RU" dirty="0" smtClean="0">
                <a:solidFill>
                  <a:srgbClr val="FF0000"/>
                </a:solidFill>
              </a:rPr>
              <a:t>педагогических работников</a:t>
            </a:r>
            <a:r>
              <a:rPr lang="ru-RU" dirty="0">
                <a:solidFill>
                  <a:srgbClr val="FF0000"/>
                </a:solidFill>
              </a:rPr>
              <a:t>, подлежащих аттестации, и график проведения аттестации.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п.20. </a:t>
            </a:r>
            <a:r>
              <a:rPr lang="ru-RU" dirty="0">
                <a:solidFill>
                  <a:srgbClr val="FF0000"/>
                </a:solidFill>
              </a:rPr>
              <a:t>Сведения об аттестации педагогического работника , проводимой с </a:t>
            </a:r>
            <a:r>
              <a:rPr lang="ru-RU" dirty="0" smtClean="0">
                <a:solidFill>
                  <a:srgbClr val="FF0000"/>
                </a:solidFill>
              </a:rPr>
              <a:t>целью подтверждения </a:t>
            </a:r>
            <a:r>
              <a:rPr lang="ru-RU" dirty="0">
                <a:solidFill>
                  <a:srgbClr val="FF0000"/>
                </a:solidFill>
              </a:rPr>
              <a:t>занимаемой должности, в трудовую книжку и (или) в </a:t>
            </a:r>
            <a:r>
              <a:rPr lang="ru-RU" dirty="0" smtClean="0">
                <a:solidFill>
                  <a:srgbClr val="FF0000"/>
                </a:solidFill>
              </a:rPr>
              <a:t>сведения о </a:t>
            </a:r>
            <a:r>
              <a:rPr lang="ru-RU" dirty="0">
                <a:solidFill>
                  <a:srgbClr val="FF0000"/>
                </a:solidFill>
              </a:rPr>
              <a:t>трудовой деятельности не вносятся.</a:t>
            </a:r>
            <a:endParaRPr lang="ru-RU" dirty="0" smtClean="0">
              <a:solidFill>
                <a:srgbClr val="FF0000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178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Coko_new-1\Pictures\1667352449_11-celes-club-p-delovoi-spokoinii-fon-dlya-prezentatsii-in-1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1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3311800"/>
              </p:ext>
            </p:extLst>
          </p:nvPr>
        </p:nvGraphicFramePr>
        <p:xfrm>
          <a:off x="503548" y="1340768"/>
          <a:ext cx="8136904" cy="5400737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248472"/>
                <a:gridCol w="3888432"/>
              </a:tblGrid>
              <a:tr h="666749"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Порядок аттестации педагогических работников </a:t>
                      </a:r>
                      <a:r>
                        <a:rPr lang="ru-RU" b="0" dirty="0" smtClean="0">
                          <a:solidFill>
                            <a:srgbClr val="FF0000"/>
                          </a:solidFill>
                        </a:rPr>
                        <a:t>2014</a:t>
                      </a:r>
                      <a:r>
                        <a:rPr lang="ru-RU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года</a:t>
                      </a:r>
                      <a:endParaRPr lang="ru-RU" b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Порядок аттестации педагогических работников </a:t>
                      </a:r>
                      <a:r>
                        <a:rPr lang="ru-RU" b="0" dirty="0" smtClean="0">
                          <a:solidFill>
                            <a:srgbClr val="FF0000"/>
                          </a:solidFill>
                        </a:rPr>
                        <a:t>2023</a:t>
                      </a:r>
                      <a:r>
                        <a:rPr lang="ru-RU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года</a:t>
                      </a:r>
                    </a:p>
                  </a:txBody>
                  <a:tcPr/>
                </a:tc>
              </a:tr>
              <a:tr h="765242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solidFill>
                            <a:srgbClr val="002060"/>
                          </a:solidFill>
                        </a:rPr>
                        <a:t>п. 24 </a:t>
                      </a:r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квалификационная категория </a:t>
                      </a:r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(первая</a:t>
                      </a:r>
                      <a:r>
                        <a:rPr lang="ru-RU" sz="14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или высшая) </a:t>
                      </a:r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устанавливается </a:t>
                      </a:r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на 5 лет.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solidFill>
                            <a:srgbClr val="FF0000"/>
                          </a:solidFill>
                        </a:rPr>
                        <a:t>Срок действия квалификационной категории не 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</a:rPr>
                        <a:t>предусматривается.</a:t>
                      </a:r>
                      <a:endParaRPr lang="ru-RU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2095498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п.26 При формировании аттестационных</a:t>
                      </a:r>
                      <a:r>
                        <a:rPr lang="ru-RU" sz="14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комиссий определяются их составы, регламент работы, а также условия привлечения специалистов для осуществления всестороннего анализа профессиональной деятельности педагогических работников.</a:t>
                      </a:r>
                    </a:p>
                    <a:p>
                      <a:pPr algn="just"/>
                      <a:r>
                        <a:rPr lang="ru-RU" sz="14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В состав аттестационных комиссий включается представитель соответствующего профессионального союза.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п.26 В состав аттестационных комиссий входит 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</a:rPr>
                        <a:t>не менее 7 человек,</a:t>
                      </a:r>
                      <a:r>
                        <a:rPr lang="ru-RU" sz="1400" baseline="0" dirty="0" smtClean="0">
                          <a:solidFill>
                            <a:srgbClr val="FF0000"/>
                          </a:solidFill>
                        </a:rPr>
                        <a:t> включая </a:t>
                      </a:r>
                      <a:r>
                        <a:rPr lang="ru-RU" sz="14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представителя соответствующего профессионального союза и </a:t>
                      </a:r>
                      <a:r>
                        <a:rPr lang="ru-RU" sz="1400" baseline="0" dirty="0" smtClean="0">
                          <a:solidFill>
                            <a:srgbClr val="FF0000"/>
                          </a:solidFill>
                        </a:rPr>
                        <a:t>специалистов для осуществления всестороннего анализа профессиональной деятельности педагогических работников.</a:t>
                      </a:r>
                      <a:endParaRPr lang="ru-RU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873248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п.28 В заявлении о проведении аттестации педагогические работники указывают квалификационные категории и должности по которым они желают пройти аттестацию.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п.28 В заявлении</a:t>
                      </a:r>
                      <a:r>
                        <a:rPr lang="ru-RU" sz="14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в аттестационную комиссию педагогические работники сообщают </a:t>
                      </a:r>
                      <a:r>
                        <a:rPr lang="ru-RU" sz="1400" baseline="0" dirty="0" smtClean="0">
                          <a:solidFill>
                            <a:srgbClr val="FF0000"/>
                          </a:solidFill>
                        </a:rPr>
                        <a:t>сведения об уровне образования (квалификации), результатах  профессиональной деятельности в организациях, </a:t>
                      </a:r>
                      <a:r>
                        <a:rPr lang="ru-RU" sz="14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об имеющихся квалификационных категориях, а также указывают должность, по которой они желают пройти аттестацию.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1475656" y="188639"/>
            <a:ext cx="6192688" cy="1070767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Аттестация педагогических работников в целях установления первой и высшей квалификационной категории</a:t>
            </a:r>
            <a:endParaRPr lang="ru-RU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89840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Coko_new-1\Pictures\1667352449_11-celes-club-p-delovoi-spokoinii-fon-dlya-prezentatsii-in-1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1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7606393"/>
              </p:ext>
            </p:extLst>
          </p:nvPr>
        </p:nvGraphicFramePr>
        <p:xfrm>
          <a:off x="503548" y="1340768"/>
          <a:ext cx="8136904" cy="5330189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248472"/>
                <a:gridCol w="3888432"/>
              </a:tblGrid>
              <a:tr h="666749"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Порядок аттестации педагогических работников </a:t>
                      </a:r>
                      <a:r>
                        <a:rPr lang="ru-RU" b="0" dirty="0" smtClean="0">
                          <a:solidFill>
                            <a:srgbClr val="FF0000"/>
                          </a:solidFill>
                        </a:rPr>
                        <a:t>2014</a:t>
                      </a:r>
                      <a:r>
                        <a:rPr lang="ru-RU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года</a:t>
                      </a:r>
                      <a:endParaRPr lang="ru-RU" b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Порядок аттестации педагогических работников </a:t>
                      </a:r>
                      <a:r>
                        <a:rPr lang="ru-RU" b="0" dirty="0" smtClean="0">
                          <a:solidFill>
                            <a:srgbClr val="FF0000"/>
                          </a:solidFill>
                        </a:rPr>
                        <a:t>2023</a:t>
                      </a:r>
                      <a:r>
                        <a:rPr lang="ru-RU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года</a:t>
                      </a:r>
                    </a:p>
                  </a:txBody>
                  <a:tcPr/>
                </a:tc>
              </a:tr>
              <a:tr h="765242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П.30 Заявления о проведении аттестации в целях установления высшей квалификационной категории по должности, по которой аттестация будет проводиться впервые, подаются педагогическими работниками не ранее чем через два года после установления по этой должности первой квалификационной категории.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П.30 Заявления в аттестационную комиссию о проведении аттестации в целях установления высшей категории подаются педагогическими работниками,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400" baseline="0" dirty="0" smtClean="0">
                          <a:solidFill>
                            <a:srgbClr val="FF0000"/>
                          </a:solidFill>
                        </a:rPr>
                        <a:t>имеющими (имевшими) по одной из должностей первую или высшую квалификационную категорию.</a:t>
                      </a:r>
                      <a:endParaRPr lang="ru-RU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2095498"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ru-RU" sz="140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ru-RU" sz="140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ru-RU" sz="140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ru-RU" sz="140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4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_</a:t>
                      </a:r>
                    </a:p>
                    <a:p>
                      <a:pPr algn="ctr"/>
                      <a:endParaRPr lang="ru-RU" sz="140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ru-RU" sz="140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П.31 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</a:rPr>
                        <a:t>Проведение аттестации педагогических работников, имеющих государственные награды, почетные звания, ведомственные знаки отличия и иные награды, полученные за достижения в педагогической деятельности, либо являющиеся призерами конкурсов профессионального мастерства педагогических</a:t>
                      </a:r>
                      <a:r>
                        <a:rPr lang="ru-RU" sz="1400" baseline="0" dirty="0" smtClean="0">
                          <a:solidFill>
                            <a:srgbClr val="FF0000"/>
                          </a:solidFill>
                        </a:rPr>
                        <a:t> работников, в целях установления первой или высшей квалификационной категории осуществляется на основе сведений, подтверждающих наличие у педагогических работников наград, званий, знаков отличия, сведений о награждениях за участие в профессиональных конкурсах.</a:t>
                      </a:r>
                      <a:endParaRPr lang="ru-RU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1475656" y="188639"/>
            <a:ext cx="6192688" cy="1070767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Аттестация педагогических работников в целях установления первой и высшей квалификационной категории</a:t>
            </a:r>
            <a:endParaRPr lang="ru-RU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04741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Coko_new-1\Pictures\1667352449_11-celes-club-p-delovoi-spokoinii-fon-dlya-prezentatsii-in-1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1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4230437"/>
              </p:ext>
            </p:extLst>
          </p:nvPr>
        </p:nvGraphicFramePr>
        <p:xfrm>
          <a:off x="395536" y="1374932"/>
          <a:ext cx="8136904" cy="5285871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780420"/>
                <a:gridCol w="4356484"/>
              </a:tblGrid>
              <a:tr h="624797"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Порядок аттестации педагогических работников </a:t>
                      </a:r>
                      <a:r>
                        <a:rPr lang="ru-RU" b="0" dirty="0" smtClean="0">
                          <a:solidFill>
                            <a:srgbClr val="FF0000"/>
                          </a:solidFill>
                        </a:rPr>
                        <a:t>2014</a:t>
                      </a:r>
                      <a:r>
                        <a:rPr lang="ru-RU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года</a:t>
                      </a:r>
                      <a:endParaRPr lang="ru-RU" b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Порядок аттестации педагогических работников </a:t>
                      </a:r>
                      <a:r>
                        <a:rPr lang="ru-RU" b="0" dirty="0" smtClean="0">
                          <a:solidFill>
                            <a:srgbClr val="FF0000"/>
                          </a:solidFill>
                        </a:rPr>
                        <a:t>2023</a:t>
                      </a:r>
                      <a:r>
                        <a:rPr lang="ru-RU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года</a:t>
                      </a:r>
                    </a:p>
                  </a:txBody>
                  <a:tcPr/>
                </a:tc>
              </a:tr>
              <a:tr h="1602832">
                <a:tc>
                  <a:txBody>
                    <a:bodyPr/>
                    <a:lstStyle/>
                    <a:p>
                      <a:pPr algn="ctr"/>
                      <a:endParaRPr lang="ru-RU" sz="1400" b="1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40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_</a:t>
                      </a:r>
                      <a:endParaRPr lang="ru-RU" sz="40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П.31 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</a:rPr>
                        <a:t>При аттестации педагогических работников, участвующих в реализации программ спортивной</a:t>
                      </a:r>
                      <a:r>
                        <a:rPr lang="ru-RU" sz="1400" baseline="0" dirty="0" smtClean="0">
                          <a:solidFill>
                            <a:srgbClr val="FF0000"/>
                          </a:solidFill>
                        </a:rPr>
                        <a:t> подготовки, учитываются государственные награды, почетные звания, ведомственные знаки отличия, полученные за достижения в спортивной подготовке </a:t>
                      </a:r>
                      <a:r>
                        <a:rPr lang="ru-RU" sz="1400" baseline="0" dirty="0" smtClean="0">
                          <a:solidFill>
                            <a:srgbClr val="FF0000"/>
                          </a:solidFill>
                        </a:rPr>
                        <a:t>лиц, ее </a:t>
                      </a:r>
                      <a:r>
                        <a:rPr lang="ru-RU" sz="1400" baseline="0" dirty="0" smtClean="0">
                          <a:solidFill>
                            <a:srgbClr val="FF0000"/>
                          </a:solidFill>
                        </a:rPr>
                        <a:t>проходящих, а также результаты конкурсов профессионального мастерства.</a:t>
                      </a:r>
                      <a:endParaRPr lang="ru-RU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922319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п. 36, 37</a:t>
                      </a:r>
                    </a:p>
                    <a:p>
                      <a:pPr algn="just"/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Основания для установления квалификационных категорий первой и высшей.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solidFill>
                            <a:srgbClr val="FF0000"/>
                          </a:solidFill>
                        </a:rPr>
                        <a:t>п. 35, 36</a:t>
                      </a:r>
                    </a:p>
                    <a:p>
                      <a:pPr algn="just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Основания для установления квалификационных категорий первой и высшей – 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</a:rPr>
                        <a:t>не изменились.</a:t>
                      </a:r>
                    </a:p>
                  </a:txBody>
                  <a:tcPr/>
                </a:tc>
              </a:tr>
              <a:tr h="995148">
                <a:tc>
                  <a:txBody>
                    <a:bodyPr/>
                    <a:lstStyle/>
                    <a:p>
                      <a:pPr lvl="1" algn="ctr"/>
                      <a:r>
                        <a:rPr lang="ru-RU" sz="4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_</a:t>
                      </a:r>
                      <a:endParaRPr lang="ru-RU" sz="4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l"/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п. 39 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</a:rPr>
                        <a:t>Решение</a:t>
                      </a:r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аттестационной </a:t>
                      </a:r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комиссии 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</a:rPr>
                        <a:t>вступает 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</a:rPr>
                        <a:t>в </a:t>
                      </a:r>
                      <a:r>
                        <a:rPr lang="ru-RU" sz="1400" b="0" dirty="0" smtClean="0">
                          <a:solidFill>
                            <a:srgbClr val="FF0000"/>
                          </a:solidFill>
                        </a:rPr>
                        <a:t>силу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</a:rPr>
                        <a:t> со дня его вынесения </a:t>
                      </a:r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и является 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</a:rPr>
                        <a:t>основанием</a:t>
                      </a:r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для 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</a:rPr>
                        <a:t>дифференциации оплаты труда </a:t>
                      </a:r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педагогических работников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0" marR="0" anchor="ctr"/>
                </a:tc>
              </a:tr>
              <a:tr h="1102931">
                <a:tc>
                  <a:txBody>
                    <a:bodyPr/>
                    <a:lstStyle/>
                    <a:p>
                      <a:pPr lvl="1" algn="ctr"/>
                      <a:r>
                        <a:rPr lang="ru-RU" sz="4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_</a:t>
                      </a:r>
                      <a:endParaRPr lang="ru-RU" sz="4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l"/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п.42. 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</a:rPr>
                        <a:t>На основании распорядительных актов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работодатели 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</a:rPr>
                        <a:t>вносят</a:t>
                      </a:r>
                      <a:r>
                        <a:rPr lang="ru-RU" sz="14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</a:rPr>
                        <a:t>соответствующие записи в трудовые книжки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педагогических работников</a:t>
                      </a:r>
                    </a:p>
                    <a:p>
                      <a:pPr lvl="1" algn="l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и (или) сведения об их трудовой деятельности.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1475656" y="188641"/>
            <a:ext cx="6192688" cy="936104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Аттестация педагогических работников в целях установления первой и высшей квалификационной категории</a:t>
            </a:r>
            <a:endParaRPr lang="ru-RU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6610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Coko_new-1\Pictures\1667352449_11-celes-club-p-delovoi-spokoinii-fon-dlya-prezentatsii-in-1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Скругленный прямоугольник 5"/>
          <p:cNvSpPr/>
          <p:nvPr/>
        </p:nvSpPr>
        <p:spPr>
          <a:xfrm>
            <a:off x="755576" y="548680"/>
            <a:ext cx="7704856" cy="5688632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Аттестация педагогических работников </a:t>
            </a:r>
          </a:p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целях установления квалификационной категории </a:t>
            </a:r>
          </a:p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«педагог-методист» или «педагог-наставник» </a:t>
            </a:r>
          </a:p>
          <a:p>
            <a:pPr algn="ctr"/>
            <a:endParaRPr lang="ru-RU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45. Аттестация в целях установления квалификационной категории «педагог-методист» или «педагог-наставник» проводится по желанию педагогических работников. К указанной аттестации </a:t>
            </a:r>
            <a:r>
              <a:rPr lang="ru-RU" dirty="0" smtClean="0">
                <a:solidFill>
                  <a:srgbClr val="FF0000"/>
                </a:solidFill>
              </a:rPr>
              <a:t>допускаются </a:t>
            </a:r>
            <a:r>
              <a:rPr lang="ru-RU" dirty="0" smtClean="0">
                <a:solidFill>
                  <a:schemeClr val="tx1"/>
                </a:solidFill>
              </a:rPr>
              <a:t>педагогические работники, </a:t>
            </a:r>
            <a:r>
              <a:rPr lang="ru-RU" dirty="0" smtClean="0">
                <a:solidFill>
                  <a:srgbClr val="FF0000"/>
                </a:solidFill>
              </a:rPr>
              <a:t>имеющие высшую квалификационную категорию. 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48. </a:t>
            </a:r>
            <a:r>
              <a:rPr lang="ru-RU" dirty="0" smtClean="0">
                <a:solidFill>
                  <a:srgbClr val="FF0000"/>
                </a:solidFill>
              </a:rPr>
              <a:t>В заявлении </a:t>
            </a:r>
            <a:r>
              <a:rPr lang="ru-RU" dirty="0" smtClean="0">
                <a:solidFill>
                  <a:schemeClr val="tx1"/>
                </a:solidFill>
              </a:rPr>
              <a:t>в аттестационную комиссию педагогические работники сообщают </a:t>
            </a:r>
            <a:r>
              <a:rPr lang="ru-RU" dirty="0" smtClean="0">
                <a:solidFill>
                  <a:srgbClr val="FF0000"/>
                </a:solidFill>
              </a:rPr>
              <a:t>сведения</a:t>
            </a:r>
            <a:r>
              <a:rPr lang="ru-RU" dirty="0" smtClean="0">
                <a:solidFill>
                  <a:schemeClr val="tx1"/>
                </a:solidFill>
              </a:rPr>
              <a:t> об уровне образования (квалификации), </a:t>
            </a:r>
            <a:r>
              <a:rPr lang="ru-RU" dirty="0" smtClean="0">
                <a:solidFill>
                  <a:srgbClr val="FF0000"/>
                </a:solidFill>
              </a:rPr>
              <a:t>результатах деятельности , связанной с методической работой или наставничеством, об имеющейся высшей категории</a:t>
            </a:r>
            <a:r>
              <a:rPr lang="ru-RU" dirty="0" smtClean="0">
                <a:solidFill>
                  <a:schemeClr val="tx1"/>
                </a:solidFill>
              </a:rPr>
              <a:t>, а также о квалификационной категории, по которой они желают пройти аттестацию.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          </a:t>
            </a:r>
            <a:r>
              <a:rPr lang="ru-RU" dirty="0" smtClean="0">
                <a:solidFill>
                  <a:srgbClr val="FF0000"/>
                </a:solidFill>
              </a:rPr>
              <a:t>К заявлению</a:t>
            </a:r>
            <a:r>
              <a:rPr lang="ru-RU" dirty="0" smtClean="0">
                <a:solidFill>
                  <a:schemeClr val="tx1"/>
                </a:solidFill>
              </a:rPr>
              <a:t> в аттестационную комиссию прилагается </a:t>
            </a:r>
            <a:r>
              <a:rPr lang="ru-RU" dirty="0" smtClean="0">
                <a:solidFill>
                  <a:srgbClr val="FF0000"/>
                </a:solidFill>
              </a:rPr>
              <a:t>ходатайство работодателя </a:t>
            </a:r>
            <a:r>
              <a:rPr lang="ru-RU" dirty="0" smtClean="0">
                <a:solidFill>
                  <a:schemeClr val="tx1"/>
                </a:solidFill>
              </a:rPr>
              <a:t>в аттестационную комиссию, характеризующее деятельность педагогического работника, направленную </a:t>
            </a:r>
            <a:r>
              <a:rPr lang="ru-RU" dirty="0" smtClean="0">
                <a:solidFill>
                  <a:srgbClr val="FF0000"/>
                </a:solidFill>
              </a:rPr>
              <a:t>на совершенствование методической работы или наставничества</a:t>
            </a:r>
            <a:r>
              <a:rPr lang="ru-RU" dirty="0" smtClean="0">
                <a:solidFill>
                  <a:schemeClr val="tx1"/>
                </a:solidFill>
              </a:rPr>
              <a:t> непосредственно в образовательной организации.</a:t>
            </a:r>
            <a:endParaRPr lang="ru-RU" dirty="0" smtClean="0">
              <a:solidFill>
                <a:srgbClr val="FF0000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93085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Coko_new-1\Pictures\1667352449_11-celes-club-p-delovoi-spokoinii-fon-dlya-prezentatsii-in-1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Скругленный прямоугольник 5"/>
          <p:cNvSpPr/>
          <p:nvPr/>
        </p:nvSpPr>
        <p:spPr>
          <a:xfrm>
            <a:off x="719572" y="908720"/>
            <a:ext cx="7704856" cy="482453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Аттестация педагогических работников </a:t>
            </a:r>
          </a:p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целях установления квалификационной категории </a:t>
            </a:r>
          </a:p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«педагог-методист» или «педагог-наставник» </a:t>
            </a:r>
          </a:p>
          <a:p>
            <a:pPr algn="ctr"/>
            <a:endParaRPr lang="ru-RU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        </a:t>
            </a:r>
            <a:r>
              <a:rPr lang="ru-RU" dirty="0" smtClean="0">
                <a:solidFill>
                  <a:srgbClr val="FF0000"/>
                </a:solidFill>
              </a:rPr>
              <a:t>Ходатайство работодателя </a:t>
            </a:r>
            <a:r>
              <a:rPr lang="ru-RU" dirty="0" smtClean="0">
                <a:solidFill>
                  <a:schemeClr val="tx1"/>
                </a:solidFill>
              </a:rPr>
              <a:t>формируется </a:t>
            </a:r>
            <a:r>
              <a:rPr lang="ru-RU" dirty="0" smtClean="0">
                <a:solidFill>
                  <a:srgbClr val="FF0000"/>
                </a:solidFill>
              </a:rPr>
              <a:t>на основе решения педагогического совета </a:t>
            </a:r>
            <a:r>
              <a:rPr lang="ru-RU" dirty="0" smtClean="0">
                <a:solidFill>
                  <a:schemeClr val="tx1"/>
                </a:solidFill>
              </a:rPr>
              <a:t>образовательной организации (иного коллегиального органа управления образовательной организации), на котором рассматривалась деятельность педагогического работника, осуществляющего методическую работу или наставничество, </a:t>
            </a:r>
            <a:r>
              <a:rPr lang="ru-RU" dirty="0" smtClean="0">
                <a:solidFill>
                  <a:srgbClr val="FF0000"/>
                </a:solidFill>
              </a:rPr>
              <a:t>согласованного с выборным органом соответствующей первичной профсоюзной организации</a:t>
            </a:r>
            <a:r>
              <a:rPr lang="ru-RU" dirty="0" smtClean="0">
                <a:solidFill>
                  <a:schemeClr val="tx1"/>
                </a:solidFill>
              </a:rPr>
              <a:t>, а в отсутствии такового – с иным представительным органом (представителем) работников организации.</a:t>
            </a:r>
            <a:endParaRPr lang="ru-RU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61742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</TotalTime>
  <Words>1356</Words>
  <Application>Microsoft Office PowerPoint</Application>
  <PresentationFormat>Экран (4:3)</PresentationFormat>
  <Paragraphs>100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Coko_new-1</dc:creator>
  <cp:lastModifiedBy>Coko_new-1</cp:lastModifiedBy>
  <cp:revision>35</cp:revision>
  <dcterms:created xsi:type="dcterms:W3CDTF">2023-09-13T11:20:14Z</dcterms:created>
  <dcterms:modified xsi:type="dcterms:W3CDTF">2023-09-14T12:38:24Z</dcterms:modified>
</cp:coreProperties>
</file>