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1" r:id="rId4"/>
    <p:sldId id="259" r:id="rId5"/>
    <p:sldId id="258" r:id="rId6"/>
    <p:sldId id="264" r:id="rId7"/>
    <p:sldId id="260" r:id="rId8"/>
    <p:sldId id="262" r:id="rId9"/>
    <p:sldId id="263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8519608932341"/>
          <c:y val="4.7507874015748033E-2"/>
          <c:w val="0.72159227678406102"/>
          <c:h val="0.69469684144442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 квалификационная категория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757952820057031E-2"/>
                  <c:y val="-5.9375000000000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 квалификационная категория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394882050142578E-2"/>
                  <c:y val="-4.37500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128</c:v>
                </c:pt>
              </c:numCache>
            </c:numRef>
          </c:val>
          <c:shape val="cone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770432"/>
        <c:axId val="177874048"/>
        <c:axId val="0"/>
      </c:bar3DChart>
      <c:catAx>
        <c:axId val="17677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874048"/>
        <c:crosses val="autoZero"/>
        <c:auto val="1"/>
        <c:lblAlgn val="ctr"/>
        <c:lblOffset val="100"/>
        <c:noMultiLvlLbl val="0"/>
      </c:catAx>
      <c:valAx>
        <c:axId val="17787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77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65720475502722"/>
          <c:y val="0.8243689413698303"/>
          <c:w val="0.78767405473465923"/>
          <c:h val="0.163120764359515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 квалификационная категория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475358488433059E-2"/>
                  <c:y val="-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767924421652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ОУ</c:v>
                </c:pt>
                <c:pt idx="1">
                  <c:v>ДОУ</c:v>
                </c:pt>
                <c:pt idx="2">
                  <c:v>УДО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41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 квалификационная категория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565188663247943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3617921595456E-2"/>
                  <c:y val="-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70990552706619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ОУ</c:v>
                </c:pt>
                <c:pt idx="1">
                  <c:v>ДОУ</c:v>
                </c:pt>
                <c:pt idx="2">
                  <c:v>УДО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45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961600"/>
        <c:axId val="177967488"/>
        <c:axId val="0"/>
      </c:bar3DChart>
      <c:catAx>
        <c:axId val="17796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967488"/>
        <c:crosses val="autoZero"/>
        <c:auto val="1"/>
        <c:lblAlgn val="ctr"/>
        <c:lblOffset val="100"/>
        <c:noMultiLvlLbl val="0"/>
      </c:catAx>
      <c:valAx>
        <c:axId val="17796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961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19187027271467E-2"/>
          <c:y val="3.2590426460552005E-2"/>
          <c:w val="0.67570645664040863"/>
          <c:h val="0.880694406970654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 квалификационная категория</c:v>
                </c:pt>
              </c:strCache>
            </c:strRef>
          </c:tx>
          <c:dLbls>
            <c:dLbl>
              <c:idx val="0"/>
              <c:layout>
                <c:manualLayout>
                  <c:x val="-4.6497358879316442E-2"/>
                  <c:y val="-7.187499999999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63786851965942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83930068376239E-2"/>
                  <c:y val="-4.3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63786851965883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653715243760793E-2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105</c:v>
                </c:pt>
                <c:pt idx="2">
                  <c:v>138</c:v>
                </c:pt>
                <c:pt idx="3">
                  <c:v>107</c:v>
                </c:pt>
                <c:pt idx="4">
                  <c:v>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 квалификационная категория</c:v>
                </c:pt>
              </c:strCache>
            </c:strRef>
          </c:tx>
          <c:dLbls>
            <c:dLbl>
              <c:idx val="0"/>
              <c:layout>
                <c:manualLayout>
                  <c:x val="-3.6877215662906145E-2"/>
                  <c:y val="7.499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63786851965942E-2"/>
                  <c:y val="-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83930068376239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067144054700937E-2"/>
                  <c:y val="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670501257436043E-2"/>
                  <c:y val="-6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</c:v>
                </c:pt>
                <c:pt idx="1">
                  <c:v>125</c:v>
                </c:pt>
                <c:pt idx="2">
                  <c:v>102</c:v>
                </c:pt>
                <c:pt idx="3">
                  <c:v>104</c:v>
                </c:pt>
                <c:pt idx="4">
                  <c:v>128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52736"/>
        <c:axId val="211254272"/>
      </c:lineChart>
      <c:catAx>
        <c:axId val="21125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1254272"/>
        <c:crosses val="autoZero"/>
        <c:auto val="1"/>
        <c:lblAlgn val="ctr"/>
        <c:lblOffset val="100"/>
        <c:noMultiLvlLbl val="0"/>
      </c:catAx>
      <c:valAx>
        <c:axId val="21125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125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21148059554069"/>
          <c:y val="0.39815298300188867"/>
          <c:w val="0.21426759665703576"/>
          <c:h val="0.35990683574840887"/>
        </c:manualLayout>
      </c:layout>
      <c:overlay val="0"/>
      <c:spPr>
        <a:ln>
          <a:solidFill>
            <a:srgbClr val="FFFF0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F2294-843C-416F-9AB8-28801E5E118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3DAF0D-FB87-4E88-AE0C-DB482ABB5BEA}">
      <dgm:prSet phldrT="[Текст]"/>
      <dgm:spPr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Снижение численности педагогов, имеющих квалификационные категории, в учреждениях дополнительного образования</a:t>
          </a:r>
          <a:endParaRPr lang="ru-RU" dirty="0">
            <a:solidFill>
              <a:srgbClr val="FF0000"/>
            </a:solidFill>
          </a:endParaRPr>
        </a:p>
      </dgm:t>
    </dgm:pt>
    <dgm:pt modelId="{F2BB5446-8B90-421C-98FA-AA522A9E2554}" type="parTrans" cxnId="{25A4C18E-C5FE-4D12-9033-33D1C70FEB07}">
      <dgm:prSet/>
      <dgm:spPr/>
      <dgm:t>
        <a:bodyPr/>
        <a:lstStyle/>
        <a:p>
          <a:endParaRPr lang="ru-RU"/>
        </a:p>
      </dgm:t>
    </dgm:pt>
    <dgm:pt modelId="{B6A6175A-C3D6-4482-BB45-A3A1574064CD}" type="sibTrans" cxnId="{25A4C18E-C5FE-4D12-9033-33D1C70FEB07}">
      <dgm:prSet/>
      <dgm:spPr/>
      <dgm:t>
        <a:bodyPr/>
        <a:lstStyle/>
        <a:p>
          <a:endParaRPr lang="ru-RU"/>
        </a:p>
      </dgm:t>
    </dgm:pt>
    <dgm:pt modelId="{71B82522-9CD9-40EF-A7A6-356B933AB5E4}">
      <dgm:prSet phldrT="[Текст]"/>
      <dgm:spPr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Недостаточный уровень методической компетентности педагогических работников в разработке программно-методических материалов</a:t>
          </a:r>
          <a:endParaRPr lang="ru-RU" dirty="0">
            <a:solidFill>
              <a:srgbClr val="FF0000"/>
            </a:solidFill>
          </a:endParaRPr>
        </a:p>
      </dgm:t>
    </dgm:pt>
    <dgm:pt modelId="{20D366B9-2395-488E-A8A4-A59B516F9447}" type="parTrans" cxnId="{AE80555D-3075-430C-A0E3-EE4A6C538E26}">
      <dgm:prSet/>
      <dgm:spPr/>
      <dgm:t>
        <a:bodyPr/>
        <a:lstStyle/>
        <a:p>
          <a:endParaRPr lang="ru-RU"/>
        </a:p>
      </dgm:t>
    </dgm:pt>
    <dgm:pt modelId="{4E8238EF-0100-46D2-B532-955420F756B8}" type="sibTrans" cxnId="{AE80555D-3075-430C-A0E3-EE4A6C538E26}">
      <dgm:prSet/>
      <dgm:spPr/>
      <dgm:t>
        <a:bodyPr/>
        <a:lstStyle/>
        <a:p>
          <a:endParaRPr lang="ru-RU"/>
        </a:p>
      </dgm:t>
    </dgm:pt>
    <dgm:pt modelId="{E2A46153-BE1A-455B-939D-0979A59947DB}" type="pres">
      <dgm:prSet presAssocID="{593F2294-843C-416F-9AB8-28801E5E11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A72FE-F72E-4C1C-8B11-403791C7CB7A}" type="pres">
      <dgm:prSet presAssocID="{E43DAF0D-FB87-4E88-AE0C-DB482ABB5BE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F7827-9076-43AB-AC41-6F89C41C4216}" type="pres">
      <dgm:prSet presAssocID="{71B82522-9CD9-40EF-A7A6-356B933AB5E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0CB22-AE00-4C53-85D0-A692A9741407}" type="presOf" srcId="{71B82522-9CD9-40EF-A7A6-356B933AB5E4}" destId="{EB5F7827-9076-43AB-AC41-6F89C41C4216}" srcOrd="0" destOrd="0" presId="urn:microsoft.com/office/officeart/2005/8/layout/arrow5"/>
    <dgm:cxn modelId="{AE80555D-3075-430C-A0E3-EE4A6C538E26}" srcId="{593F2294-843C-416F-9AB8-28801E5E118B}" destId="{71B82522-9CD9-40EF-A7A6-356B933AB5E4}" srcOrd="1" destOrd="0" parTransId="{20D366B9-2395-488E-A8A4-A59B516F9447}" sibTransId="{4E8238EF-0100-46D2-B532-955420F756B8}"/>
    <dgm:cxn modelId="{C7092FD5-3771-4724-BF06-B7C3E106179B}" type="presOf" srcId="{593F2294-843C-416F-9AB8-28801E5E118B}" destId="{E2A46153-BE1A-455B-939D-0979A59947DB}" srcOrd="0" destOrd="0" presId="urn:microsoft.com/office/officeart/2005/8/layout/arrow5"/>
    <dgm:cxn modelId="{25A4C18E-C5FE-4D12-9033-33D1C70FEB07}" srcId="{593F2294-843C-416F-9AB8-28801E5E118B}" destId="{E43DAF0D-FB87-4E88-AE0C-DB482ABB5BEA}" srcOrd="0" destOrd="0" parTransId="{F2BB5446-8B90-421C-98FA-AA522A9E2554}" sibTransId="{B6A6175A-C3D6-4482-BB45-A3A1574064CD}"/>
    <dgm:cxn modelId="{86CAA892-1C19-4F9E-A7EF-36D1AEFCED6E}" type="presOf" srcId="{E43DAF0D-FB87-4E88-AE0C-DB482ABB5BEA}" destId="{F8DA72FE-F72E-4C1C-8B11-403791C7CB7A}" srcOrd="0" destOrd="0" presId="urn:microsoft.com/office/officeart/2005/8/layout/arrow5"/>
    <dgm:cxn modelId="{0A695CCA-3C9C-428E-9BD5-FCF4559986C6}" type="presParOf" srcId="{E2A46153-BE1A-455B-939D-0979A59947DB}" destId="{F8DA72FE-F72E-4C1C-8B11-403791C7CB7A}" srcOrd="0" destOrd="0" presId="urn:microsoft.com/office/officeart/2005/8/layout/arrow5"/>
    <dgm:cxn modelId="{2AD31225-B5FD-4B48-A17A-FD89FA74E337}" type="presParOf" srcId="{E2A46153-BE1A-455B-939D-0979A59947DB}" destId="{EB5F7827-9076-43AB-AC41-6F89C41C42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8D35F-6D8C-4C8E-BB72-A72ACAF95C56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EECA028-CC12-4DCB-8A6A-7F674FFC3D8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Продолжать работу по совершенствованию своевременного и неформального информирования и консультирования педагогических работников в образовательных организациях по вопросам организации и проведения аттестации педагогических работников</a:t>
          </a:r>
          <a:endParaRPr lang="ru-RU" dirty="0">
            <a:solidFill>
              <a:schemeClr val="tx1"/>
            </a:solidFill>
          </a:endParaRPr>
        </a:p>
      </dgm:t>
    </dgm:pt>
    <dgm:pt modelId="{B4E38ECE-6545-42B5-87E9-F72AC03485E7}" type="parTrans" cxnId="{72A380BE-1CD3-461D-89B6-3489CA6EDE98}">
      <dgm:prSet/>
      <dgm:spPr/>
      <dgm:t>
        <a:bodyPr/>
        <a:lstStyle/>
        <a:p>
          <a:endParaRPr lang="ru-RU"/>
        </a:p>
      </dgm:t>
    </dgm:pt>
    <dgm:pt modelId="{0AAB50F8-61F8-43C7-8FD1-66744856BA75}" type="sibTrans" cxnId="{72A380BE-1CD3-461D-89B6-3489CA6EDE98}">
      <dgm:prSet/>
      <dgm:spPr/>
      <dgm:t>
        <a:bodyPr/>
        <a:lstStyle/>
        <a:p>
          <a:endParaRPr lang="ru-RU"/>
        </a:p>
      </dgm:t>
    </dgm:pt>
    <dgm:pt modelId="{73313A68-0909-4953-8663-1F4F1EC7F0D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Неформально осуществлять актуальную работу по проведению анализа результатов профессиональной деятельности педагогических работников( внутренняя система оценки качества образования, в том числе внутренний аудит документов, подтверждающих профессиональные достижения педагогических работников)</a:t>
          </a:r>
          <a:endParaRPr lang="ru-RU" dirty="0">
            <a:solidFill>
              <a:schemeClr val="tx1"/>
            </a:solidFill>
          </a:endParaRPr>
        </a:p>
      </dgm:t>
    </dgm:pt>
    <dgm:pt modelId="{765F7873-2FA5-438E-9D0A-886E7D442587}" type="parTrans" cxnId="{26CEDA06-9AE1-412A-A11B-B5024E9D50FF}">
      <dgm:prSet/>
      <dgm:spPr/>
      <dgm:t>
        <a:bodyPr/>
        <a:lstStyle/>
        <a:p>
          <a:endParaRPr lang="ru-RU"/>
        </a:p>
      </dgm:t>
    </dgm:pt>
    <dgm:pt modelId="{9B7F2DE2-36DA-40DE-8EF3-0B5FC4124934}" type="sibTrans" cxnId="{26CEDA06-9AE1-412A-A11B-B5024E9D50FF}">
      <dgm:prSet/>
      <dgm:spPr/>
      <dgm:t>
        <a:bodyPr/>
        <a:lstStyle/>
        <a:p>
          <a:endParaRPr lang="ru-RU"/>
        </a:p>
      </dgm:t>
    </dgm:pt>
    <dgm:pt modelId="{B755039D-4076-44D8-9EF3-A6FE00363DC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Повышать уровень методической компетентности педагогических работников в разработке материалов для эффективного освоения образовательной программы обучающимися</a:t>
          </a:r>
          <a:endParaRPr lang="ru-RU" dirty="0">
            <a:solidFill>
              <a:schemeClr val="tx1"/>
            </a:solidFill>
          </a:endParaRPr>
        </a:p>
      </dgm:t>
    </dgm:pt>
    <dgm:pt modelId="{7D6E402D-5A72-4EC0-9EF9-6729BBDC4D9B}" type="parTrans" cxnId="{DAF962D2-7B8B-4885-9414-F6DBCD740417}">
      <dgm:prSet/>
      <dgm:spPr/>
      <dgm:t>
        <a:bodyPr/>
        <a:lstStyle/>
        <a:p>
          <a:endParaRPr lang="ru-RU"/>
        </a:p>
      </dgm:t>
    </dgm:pt>
    <dgm:pt modelId="{7C0CFE1D-0931-4D1F-AC28-FDDB1D8AD662}" type="sibTrans" cxnId="{DAF962D2-7B8B-4885-9414-F6DBCD740417}">
      <dgm:prSet/>
      <dgm:spPr/>
      <dgm:t>
        <a:bodyPr/>
        <a:lstStyle/>
        <a:p>
          <a:endParaRPr lang="ru-RU"/>
        </a:p>
      </dgm:t>
    </dgm:pt>
    <dgm:pt modelId="{8E66F489-6AFC-402C-8F73-E1723EADECA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Активизировать взаимодействие с районными методическими объединениями педагогов по методическому сопровождению вопросов аттестации педагогических работников</a:t>
          </a:r>
          <a:endParaRPr lang="ru-RU" dirty="0">
            <a:solidFill>
              <a:schemeClr val="tx1"/>
            </a:solidFill>
          </a:endParaRPr>
        </a:p>
      </dgm:t>
    </dgm:pt>
    <dgm:pt modelId="{B18F5818-63E4-4EEC-898E-1B9E9975BE18}" type="parTrans" cxnId="{5A218CB2-F183-40DF-A801-89D78832C3D8}">
      <dgm:prSet/>
      <dgm:spPr/>
      <dgm:t>
        <a:bodyPr/>
        <a:lstStyle/>
        <a:p>
          <a:endParaRPr lang="ru-RU"/>
        </a:p>
      </dgm:t>
    </dgm:pt>
    <dgm:pt modelId="{CA7A5CF5-7898-42EE-B6E0-1FA7561F01D2}" type="sibTrans" cxnId="{5A218CB2-F183-40DF-A801-89D78832C3D8}">
      <dgm:prSet/>
      <dgm:spPr/>
      <dgm:t>
        <a:bodyPr/>
        <a:lstStyle/>
        <a:p>
          <a:endParaRPr lang="ru-RU"/>
        </a:p>
      </dgm:t>
    </dgm:pt>
    <dgm:pt modelId="{124A5E0E-302F-4C0F-8414-B92CFE0F4F8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Активизировать работу руководителей образовательных организаций (особенно общеобразовательных и учреждений дополнительного образования)по повышению мотивации педагогов для прохождения аттестации с целью установления квалификационной категории</a:t>
          </a:r>
          <a:endParaRPr lang="ru-RU" dirty="0">
            <a:solidFill>
              <a:schemeClr val="tx1"/>
            </a:solidFill>
          </a:endParaRPr>
        </a:p>
      </dgm:t>
    </dgm:pt>
    <dgm:pt modelId="{B81053AA-3DF4-442D-9C00-2825864F6D4F}" type="parTrans" cxnId="{224D6E71-856A-403A-A458-210798A66E3C}">
      <dgm:prSet/>
      <dgm:spPr/>
      <dgm:t>
        <a:bodyPr/>
        <a:lstStyle/>
        <a:p>
          <a:endParaRPr lang="ru-RU"/>
        </a:p>
      </dgm:t>
    </dgm:pt>
    <dgm:pt modelId="{D07C8A0C-6464-4555-B492-1ADF133BF14B}" type="sibTrans" cxnId="{224D6E71-856A-403A-A458-210798A66E3C}">
      <dgm:prSet/>
      <dgm:spPr/>
      <dgm:t>
        <a:bodyPr/>
        <a:lstStyle/>
        <a:p>
          <a:endParaRPr lang="ru-RU"/>
        </a:p>
      </dgm:t>
    </dgm:pt>
    <dgm:pt modelId="{A9979B68-99E8-41BC-8262-2F575B39A4A7}" type="pres">
      <dgm:prSet presAssocID="{A218D35F-6D8C-4C8E-BB72-A72ACAF95C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5D08F-F731-434C-B49B-BF9779F14938}" type="pres">
      <dgm:prSet presAssocID="{9EECA028-CC12-4DCB-8A6A-7F674FFC3D86}" presName="comp" presStyleCnt="0"/>
      <dgm:spPr/>
    </dgm:pt>
    <dgm:pt modelId="{9F7566F4-E6F0-4734-B554-CBE905D10A77}" type="pres">
      <dgm:prSet presAssocID="{9EECA028-CC12-4DCB-8A6A-7F674FFC3D86}" presName="box" presStyleLbl="node1" presStyleIdx="0" presStyleCnt="5"/>
      <dgm:spPr/>
      <dgm:t>
        <a:bodyPr/>
        <a:lstStyle/>
        <a:p>
          <a:endParaRPr lang="ru-RU"/>
        </a:p>
      </dgm:t>
    </dgm:pt>
    <dgm:pt modelId="{9D0FF205-78CE-42B5-A5ED-32FB45F2AF7D}" type="pres">
      <dgm:prSet presAssocID="{9EECA028-CC12-4DCB-8A6A-7F674FFC3D86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2001AA-68EB-4F3C-9558-A9C0D798A0DB}" type="pres">
      <dgm:prSet presAssocID="{9EECA028-CC12-4DCB-8A6A-7F674FFC3D8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C8C72-ED09-468C-B5F2-D1677FCEC63C}" type="pres">
      <dgm:prSet presAssocID="{0AAB50F8-61F8-43C7-8FD1-66744856BA75}" presName="spacer" presStyleCnt="0"/>
      <dgm:spPr/>
    </dgm:pt>
    <dgm:pt modelId="{F86D3FB0-9AF1-4431-82D1-93D24418295B}" type="pres">
      <dgm:prSet presAssocID="{73313A68-0909-4953-8663-1F4F1EC7F0D4}" presName="comp" presStyleCnt="0"/>
      <dgm:spPr/>
    </dgm:pt>
    <dgm:pt modelId="{4B4A52D3-ABCE-4C2D-8A55-6F5250C5AC2C}" type="pres">
      <dgm:prSet presAssocID="{73313A68-0909-4953-8663-1F4F1EC7F0D4}" presName="box" presStyleLbl="node1" presStyleIdx="1" presStyleCnt="5"/>
      <dgm:spPr/>
      <dgm:t>
        <a:bodyPr/>
        <a:lstStyle/>
        <a:p>
          <a:endParaRPr lang="ru-RU"/>
        </a:p>
      </dgm:t>
    </dgm:pt>
    <dgm:pt modelId="{90F8775E-878A-48AB-9060-8AE1AF2C828D}" type="pres">
      <dgm:prSet presAssocID="{73313A68-0909-4953-8663-1F4F1EC7F0D4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048409-9F7F-4C41-B2D3-D35FE4075E69}" type="pres">
      <dgm:prSet presAssocID="{73313A68-0909-4953-8663-1F4F1EC7F0D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09F7-4F34-4687-A0BF-8887B3BFB44B}" type="pres">
      <dgm:prSet presAssocID="{9B7F2DE2-36DA-40DE-8EF3-0B5FC4124934}" presName="spacer" presStyleCnt="0"/>
      <dgm:spPr/>
    </dgm:pt>
    <dgm:pt modelId="{71699CA6-F00E-4BA5-89D6-E3D0011DD994}" type="pres">
      <dgm:prSet presAssocID="{B755039D-4076-44D8-9EF3-A6FE00363DC4}" presName="comp" presStyleCnt="0"/>
      <dgm:spPr/>
    </dgm:pt>
    <dgm:pt modelId="{FD7E725A-BA74-4101-BD89-AFFA92CA868B}" type="pres">
      <dgm:prSet presAssocID="{B755039D-4076-44D8-9EF3-A6FE00363DC4}" presName="box" presStyleLbl="node1" presStyleIdx="2" presStyleCnt="5"/>
      <dgm:spPr/>
      <dgm:t>
        <a:bodyPr/>
        <a:lstStyle/>
        <a:p>
          <a:endParaRPr lang="ru-RU"/>
        </a:p>
      </dgm:t>
    </dgm:pt>
    <dgm:pt modelId="{C8AC6D09-D7B5-4048-91B5-48643346CC1B}" type="pres">
      <dgm:prSet presAssocID="{B755039D-4076-44D8-9EF3-A6FE00363DC4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578DA48-566A-4B97-AF63-98460F0529F9}" type="pres">
      <dgm:prSet presAssocID="{B755039D-4076-44D8-9EF3-A6FE00363DC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22EB-BA7A-4951-96A9-52C6F906CF54}" type="pres">
      <dgm:prSet presAssocID="{7C0CFE1D-0931-4D1F-AC28-FDDB1D8AD662}" presName="spacer" presStyleCnt="0"/>
      <dgm:spPr/>
    </dgm:pt>
    <dgm:pt modelId="{41CCDFB5-682A-4B8B-880C-C5130D703CA1}" type="pres">
      <dgm:prSet presAssocID="{8E66F489-6AFC-402C-8F73-E1723EADECA6}" presName="comp" presStyleCnt="0"/>
      <dgm:spPr/>
    </dgm:pt>
    <dgm:pt modelId="{2F768167-D0C1-41C0-B236-91CF873B1013}" type="pres">
      <dgm:prSet presAssocID="{8E66F489-6AFC-402C-8F73-E1723EADECA6}" presName="box" presStyleLbl="node1" presStyleIdx="3" presStyleCnt="5"/>
      <dgm:spPr/>
      <dgm:t>
        <a:bodyPr/>
        <a:lstStyle/>
        <a:p>
          <a:endParaRPr lang="ru-RU"/>
        </a:p>
      </dgm:t>
    </dgm:pt>
    <dgm:pt modelId="{345B53AF-3742-4201-87F1-3F0A76DE09B9}" type="pres">
      <dgm:prSet presAssocID="{8E66F489-6AFC-402C-8F73-E1723EADECA6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14AAD1-34C7-4699-ABCA-BFBD25887C1D}" type="pres">
      <dgm:prSet presAssocID="{8E66F489-6AFC-402C-8F73-E1723EADECA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16D80-FA6A-4585-A114-54332A4E89FE}" type="pres">
      <dgm:prSet presAssocID="{CA7A5CF5-7898-42EE-B6E0-1FA7561F01D2}" presName="spacer" presStyleCnt="0"/>
      <dgm:spPr/>
    </dgm:pt>
    <dgm:pt modelId="{0670AF9A-570B-43F4-A01D-2814028C9545}" type="pres">
      <dgm:prSet presAssocID="{124A5E0E-302F-4C0F-8414-B92CFE0F4F87}" presName="comp" presStyleCnt="0"/>
      <dgm:spPr/>
    </dgm:pt>
    <dgm:pt modelId="{FDC2CDAD-619C-41A5-AE2E-CD97A0ADB954}" type="pres">
      <dgm:prSet presAssocID="{124A5E0E-302F-4C0F-8414-B92CFE0F4F87}" presName="box" presStyleLbl="node1" presStyleIdx="4" presStyleCnt="5"/>
      <dgm:spPr/>
      <dgm:t>
        <a:bodyPr/>
        <a:lstStyle/>
        <a:p>
          <a:endParaRPr lang="ru-RU"/>
        </a:p>
      </dgm:t>
    </dgm:pt>
    <dgm:pt modelId="{6056011A-8331-45AB-879E-6DF8B2C5C81F}" type="pres">
      <dgm:prSet presAssocID="{124A5E0E-302F-4C0F-8414-B92CFE0F4F87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B7BD76A-D0DB-4952-8011-10D518515A84}" type="pres">
      <dgm:prSet presAssocID="{124A5E0E-302F-4C0F-8414-B92CFE0F4F8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3A7BA-02DD-45E9-8439-C739DBDEEFBA}" type="presOf" srcId="{73313A68-0909-4953-8663-1F4F1EC7F0D4}" destId="{4B4A52D3-ABCE-4C2D-8A55-6F5250C5AC2C}" srcOrd="0" destOrd="0" presId="urn:microsoft.com/office/officeart/2005/8/layout/vList4"/>
    <dgm:cxn modelId="{43B33DA0-F22F-4247-BB99-7B1FAD6A58DC}" type="presOf" srcId="{9EECA028-CC12-4DCB-8A6A-7F674FFC3D86}" destId="{9F7566F4-E6F0-4734-B554-CBE905D10A77}" srcOrd="0" destOrd="0" presId="urn:microsoft.com/office/officeart/2005/8/layout/vList4"/>
    <dgm:cxn modelId="{CAB56E7E-24F3-4764-9AF8-D4E82791966F}" type="presOf" srcId="{A218D35F-6D8C-4C8E-BB72-A72ACAF95C56}" destId="{A9979B68-99E8-41BC-8262-2F575B39A4A7}" srcOrd="0" destOrd="0" presId="urn:microsoft.com/office/officeart/2005/8/layout/vList4"/>
    <dgm:cxn modelId="{6AF426D2-ED4A-40CB-A292-BC6BB6C3CE78}" type="presOf" srcId="{124A5E0E-302F-4C0F-8414-B92CFE0F4F87}" destId="{AB7BD76A-D0DB-4952-8011-10D518515A84}" srcOrd="1" destOrd="0" presId="urn:microsoft.com/office/officeart/2005/8/layout/vList4"/>
    <dgm:cxn modelId="{26CEDA06-9AE1-412A-A11B-B5024E9D50FF}" srcId="{A218D35F-6D8C-4C8E-BB72-A72ACAF95C56}" destId="{73313A68-0909-4953-8663-1F4F1EC7F0D4}" srcOrd="1" destOrd="0" parTransId="{765F7873-2FA5-438E-9D0A-886E7D442587}" sibTransId="{9B7F2DE2-36DA-40DE-8EF3-0B5FC4124934}"/>
    <dgm:cxn modelId="{7CD0DCB3-735A-4B17-A349-E7FEFA3B4156}" type="presOf" srcId="{8E66F489-6AFC-402C-8F73-E1723EADECA6}" destId="{2F768167-D0C1-41C0-B236-91CF873B1013}" srcOrd="0" destOrd="0" presId="urn:microsoft.com/office/officeart/2005/8/layout/vList4"/>
    <dgm:cxn modelId="{3AEDD9AE-C3E8-4C54-9163-FD8503386BD7}" type="presOf" srcId="{B755039D-4076-44D8-9EF3-A6FE00363DC4}" destId="{FD7E725A-BA74-4101-BD89-AFFA92CA868B}" srcOrd="0" destOrd="0" presId="urn:microsoft.com/office/officeart/2005/8/layout/vList4"/>
    <dgm:cxn modelId="{224D6E71-856A-403A-A458-210798A66E3C}" srcId="{A218D35F-6D8C-4C8E-BB72-A72ACAF95C56}" destId="{124A5E0E-302F-4C0F-8414-B92CFE0F4F87}" srcOrd="4" destOrd="0" parTransId="{B81053AA-3DF4-442D-9C00-2825864F6D4F}" sibTransId="{D07C8A0C-6464-4555-B492-1ADF133BF14B}"/>
    <dgm:cxn modelId="{72A380BE-1CD3-461D-89B6-3489CA6EDE98}" srcId="{A218D35F-6D8C-4C8E-BB72-A72ACAF95C56}" destId="{9EECA028-CC12-4DCB-8A6A-7F674FFC3D86}" srcOrd="0" destOrd="0" parTransId="{B4E38ECE-6545-42B5-87E9-F72AC03485E7}" sibTransId="{0AAB50F8-61F8-43C7-8FD1-66744856BA75}"/>
    <dgm:cxn modelId="{C88EC03D-D6FB-4EE8-A18F-8E2F46B762BA}" type="presOf" srcId="{9EECA028-CC12-4DCB-8A6A-7F674FFC3D86}" destId="{9A2001AA-68EB-4F3C-9558-A9C0D798A0DB}" srcOrd="1" destOrd="0" presId="urn:microsoft.com/office/officeart/2005/8/layout/vList4"/>
    <dgm:cxn modelId="{BBCFF7EE-4E24-491F-A0BF-BC4BC095D626}" type="presOf" srcId="{8E66F489-6AFC-402C-8F73-E1723EADECA6}" destId="{6914AAD1-34C7-4699-ABCA-BFBD25887C1D}" srcOrd="1" destOrd="0" presId="urn:microsoft.com/office/officeart/2005/8/layout/vList4"/>
    <dgm:cxn modelId="{92A814D9-1553-4415-A2F7-7DD6AB1986CE}" type="presOf" srcId="{73313A68-0909-4953-8663-1F4F1EC7F0D4}" destId="{6D048409-9F7F-4C41-B2D3-D35FE4075E69}" srcOrd="1" destOrd="0" presId="urn:microsoft.com/office/officeart/2005/8/layout/vList4"/>
    <dgm:cxn modelId="{89A7416F-C8A9-4817-8491-790841B81138}" type="presOf" srcId="{124A5E0E-302F-4C0F-8414-B92CFE0F4F87}" destId="{FDC2CDAD-619C-41A5-AE2E-CD97A0ADB954}" srcOrd="0" destOrd="0" presId="urn:microsoft.com/office/officeart/2005/8/layout/vList4"/>
    <dgm:cxn modelId="{2A14DAA7-63F3-4723-B270-17B76DEB1154}" type="presOf" srcId="{B755039D-4076-44D8-9EF3-A6FE00363DC4}" destId="{D578DA48-566A-4B97-AF63-98460F0529F9}" srcOrd="1" destOrd="0" presId="urn:microsoft.com/office/officeart/2005/8/layout/vList4"/>
    <dgm:cxn modelId="{DAF962D2-7B8B-4885-9414-F6DBCD740417}" srcId="{A218D35F-6D8C-4C8E-BB72-A72ACAF95C56}" destId="{B755039D-4076-44D8-9EF3-A6FE00363DC4}" srcOrd="2" destOrd="0" parTransId="{7D6E402D-5A72-4EC0-9EF9-6729BBDC4D9B}" sibTransId="{7C0CFE1D-0931-4D1F-AC28-FDDB1D8AD662}"/>
    <dgm:cxn modelId="{5A218CB2-F183-40DF-A801-89D78832C3D8}" srcId="{A218D35F-6D8C-4C8E-BB72-A72ACAF95C56}" destId="{8E66F489-6AFC-402C-8F73-E1723EADECA6}" srcOrd="3" destOrd="0" parTransId="{B18F5818-63E4-4EEC-898E-1B9E9975BE18}" sibTransId="{CA7A5CF5-7898-42EE-B6E0-1FA7561F01D2}"/>
    <dgm:cxn modelId="{31D1F65E-D44F-423C-9D04-DE70E0322CAF}" type="presParOf" srcId="{A9979B68-99E8-41BC-8262-2F575B39A4A7}" destId="{0B65D08F-F731-434C-B49B-BF9779F14938}" srcOrd="0" destOrd="0" presId="urn:microsoft.com/office/officeart/2005/8/layout/vList4"/>
    <dgm:cxn modelId="{8EDCD425-2517-4829-B37D-D27A309B207B}" type="presParOf" srcId="{0B65D08F-F731-434C-B49B-BF9779F14938}" destId="{9F7566F4-E6F0-4734-B554-CBE905D10A77}" srcOrd="0" destOrd="0" presId="urn:microsoft.com/office/officeart/2005/8/layout/vList4"/>
    <dgm:cxn modelId="{F8ECD7B1-C8A9-4891-8BB6-5BAEB694922C}" type="presParOf" srcId="{0B65D08F-F731-434C-B49B-BF9779F14938}" destId="{9D0FF205-78CE-42B5-A5ED-32FB45F2AF7D}" srcOrd="1" destOrd="0" presId="urn:microsoft.com/office/officeart/2005/8/layout/vList4"/>
    <dgm:cxn modelId="{90F1B5D2-D775-43CE-8FE8-0526B420EEE1}" type="presParOf" srcId="{0B65D08F-F731-434C-B49B-BF9779F14938}" destId="{9A2001AA-68EB-4F3C-9558-A9C0D798A0DB}" srcOrd="2" destOrd="0" presId="urn:microsoft.com/office/officeart/2005/8/layout/vList4"/>
    <dgm:cxn modelId="{E609BBFB-154E-4C5F-8681-41FCB7BD9916}" type="presParOf" srcId="{A9979B68-99E8-41BC-8262-2F575B39A4A7}" destId="{301C8C72-ED09-468C-B5F2-D1677FCEC63C}" srcOrd="1" destOrd="0" presId="urn:microsoft.com/office/officeart/2005/8/layout/vList4"/>
    <dgm:cxn modelId="{2B6B7DB6-C8FD-4FB4-B5C4-20C77C8577FA}" type="presParOf" srcId="{A9979B68-99E8-41BC-8262-2F575B39A4A7}" destId="{F86D3FB0-9AF1-4431-82D1-93D24418295B}" srcOrd="2" destOrd="0" presId="urn:microsoft.com/office/officeart/2005/8/layout/vList4"/>
    <dgm:cxn modelId="{522E6813-C00B-4CDE-945F-7091DDEAEB79}" type="presParOf" srcId="{F86D3FB0-9AF1-4431-82D1-93D24418295B}" destId="{4B4A52D3-ABCE-4C2D-8A55-6F5250C5AC2C}" srcOrd="0" destOrd="0" presId="urn:microsoft.com/office/officeart/2005/8/layout/vList4"/>
    <dgm:cxn modelId="{94941B95-2370-420D-A25C-98413E275859}" type="presParOf" srcId="{F86D3FB0-9AF1-4431-82D1-93D24418295B}" destId="{90F8775E-878A-48AB-9060-8AE1AF2C828D}" srcOrd="1" destOrd="0" presId="urn:microsoft.com/office/officeart/2005/8/layout/vList4"/>
    <dgm:cxn modelId="{63447DDF-2E0C-42FB-AD64-61C3162C00CE}" type="presParOf" srcId="{F86D3FB0-9AF1-4431-82D1-93D24418295B}" destId="{6D048409-9F7F-4C41-B2D3-D35FE4075E69}" srcOrd="2" destOrd="0" presId="urn:microsoft.com/office/officeart/2005/8/layout/vList4"/>
    <dgm:cxn modelId="{10A46C28-4ED0-4542-9747-0DCAC7841EC2}" type="presParOf" srcId="{A9979B68-99E8-41BC-8262-2F575B39A4A7}" destId="{234709F7-4F34-4687-A0BF-8887B3BFB44B}" srcOrd="3" destOrd="0" presId="urn:microsoft.com/office/officeart/2005/8/layout/vList4"/>
    <dgm:cxn modelId="{438D665B-6E34-4F62-86DB-3BC880676B53}" type="presParOf" srcId="{A9979B68-99E8-41BC-8262-2F575B39A4A7}" destId="{71699CA6-F00E-4BA5-89D6-E3D0011DD994}" srcOrd="4" destOrd="0" presId="urn:microsoft.com/office/officeart/2005/8/layout/vList4"/>
    <dgm:cxn modelId="{4A4DE5AE-12BA-48AC-AB42-D3E0DE3CAF4B}" type="presParOf" srcId="{71699CA6-F00E-4BA5-89D6-E3D0011DD994}" destId="{FD7E725A-BA74-4101-BD89-AFFA92CA868B}" srcOrd="0" destOrd="0" presId="urn:microsoft.com/office/officeart/2005/8/layout/vList4"/>
    <dgm:cxn modelId="{1BBF3D68-BC9E-4F0A-A25B-2781F9D90B36}" type="presParOf" srcId="{71699CA6-F00E-4BA5-89D6-E3D0011DD994}" destId="{C8AC6D09-D7B5-4048-91B5-48643346CC1B}" srcOrd="1" destOrd="0" presId="urn:microsoft.com/office/officeart/2005/8/layout/vList4"/>
    <dgm:cxn modelId="{91DAE563-D09D-4073-A4C8-0771F9B52B3E}" type="presParOf" srcId="{71699CA6-F00E-4BA5-89D6-E3D0011DD994}" destId="{D578DA48-566A-4B97-AF63-98460F0529F9}" srcOrd="2" destOrd="0" presId="urn:microsoft.com/office/officeart/2005/8/layout/vList4"/>
    <dgm:cxn modelId="{398714CA-1777-463D-AE3E-0BC96D70053F}" type="presParOf" srcId="{A9979B68-99E8-41BC-8262-2F575B39A4A7}" destId="{436022EB-BA7A-4951-96A9-52C6F906CF54}" srcOrd="5" destOrd="0" presId="urn:microsoft.com/office/officeart/2005/8/layout/vList4"/>
    <dgm:cxn modelId="{15D5DED7-4378-4D7C-B613-DF40850609BC}" type="presParOf" srcId="{A9979B68-99E8-41BC-8262-2F575B39A4A7}" destId="{41CCDFB5-682A-4B8B-880C-C5130D703CA1}" srcOrd="6" destOrd="0" presId="urn:microsoft.com/office/officeart/2005/8/layout/vList4"/>
    <dgm:cxn modelId="{71857977-51A9-4A39-8E0C-1D6CA0423BC6}" type="presParOf" srcId="{41CCDFB5-682A-4B8B-880C-C5130D703CA1}" destId="{2F768167-D0C1-41C0-B236-91CF873B1013}" srcOrd="0" destOrd="0" presId="urn:microsoft.com/office/officeart/2005/8/layout/vList4"/>
    <dgm:cxn modelId="{6DBA1220-8D62-43B1-AEB2-ADC0E3346DA4}" type="presParOf" srcId="{41CCDFB5-682A-4B8B-880C-C5130D703CA1}" destId="{345B53AF-3742-4201-87F1-3F0A76DE09B9}" srcOrd="1" destOrd="0" presId="urn:microsoft.com/office/officeart/2005/8/layout/vList4"/>
    <dgm:cxn modelId="{A2B152B3-0D9A-4BAD-A47F-2A9D1B27944A}" type="presParOf" srcId="{41CCDFB5-682A-4B8B-880C-C5130D703CA1}" destId="{6914AAD1-34C7-4699-ABCA-BFBD25887C1D}" srcOrd="2" destOrd="0" presId="urn:microsoft.com/office/officeart/2005/8/layout/vList4"/>
    <dgm:cxn modelId="{7C5F2F5D-EABB-420D-BFFB-1FD08C2C060A}" type="presParOf" srcId="{A9979B68-99E8-41BC-8262-2F575B39A4A7}" destId="{0E216D80-FA6A-4585-A114-54332A4E89FE}" srcOrd="7" destOrd="0" presId="urn:microsoft.com/office/officeart/2005/8/layout/vList4"/>
    <dgm:cxn modelId="{0CEFB05A-B85E-4005-9030-7D4BDC520DF7}" type="presParOf" srcId="{A9979B68-99E8-41BC-8262-2F575B39A4A7}" destId="{0670AF9A-570B-43F4-A01D-2814028C9545}" srcOrd="8" destOrd="0" presId="urn:microsoft.com/office/officeart/2005/8/layout/vList4"/>
    <dgm:cxn modelId="{A2C78EBD-81AD-47EA-AEF7-A39B8A5ECE91}" type="presParOf" srcId="{0670AF9A-570B-43F4-A01D-2814028C9545}" destId="{FDC2CDAD-619C-41A5-AE2E-CD97A0ADB954}" srcOrd="0" destOrd="0" presId="urn:microsoft.com/office/officeart/2005/8/layout/vList4"/>
    <dgm:cxn modelId="{B247D84D-94B8-49B6-9F63-357AC1A57367}" type="presParOf" srcId="{0670AF9A-570B-43F4-A01D-2814028C9545}" destId="{6056011A-8331-45AB-879E-6DF8B2C5C81F}" srcOrd="1" destOrd="0" presId="urn:microsoft.com/office/officeart/2005/8/layout/vList4"/>
    <dgm:cxn modelId="{11D40584-26E9-4824-948D-FD8EC5666DC5}" type="presParOf" srcId="{0670AF9A-570B-43F4-A01D-2814028C9545}" destId="{AB7BD76A-D0DB-4952-8011-10D518515A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A72FE-F72E-4C1C-8B11-403791C7CB7A}">
      <dsp:nvSpPr>
        <dsp:cNvPr id="0" name=""/>
        <dsp:cNvSpPr/>
      </dsp:nvSpPr>
      <dsp:spPr>
        <a:xfrm rot="16200000">
          <a:off x="766" y="93256"/>
          <a:ext cx="3789702" cy="3789702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Снижение численности педагогов, имеющих квалификационные категории, в учреждениях дополнительного образования</a:t>
          </a:r>
          <a:endParaRPr lang="ru-RU" sz="1800" kern="1200" dirty="0">
            <a:solidFill>
              <a:srgbClr val="FF0000"/>
            </a:solidFill>
          </a:endParaRPr>
        </a:p>
      </dsp:txBody>
      <dsp:txXfrm rot="5400000">
        <a:off x="767" y="1040680"/>
        <a:ext cx="3126504" cy="1894851"/>
      </dsp:txXfrm>
    </dsp:sp>
    <dsp:sp modelId="{EB5F7827-9076-43AB-AC41-6F89C41C4216}">
      <dsp:nvSpPr>
        <dsp:cNvPr id="0" name=""/>
        <dsp:cNvSpPr/>
      </dsp:nvSpPr>
      <dsp:spPr>
        <a:xfrm rot="5400000">
          <a:off x="3986395" y="93256"/>
          <a:ext cx="3789702" cy="3789702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Недостаточный уровень методической компетентности педагогических работников в разработке программно-методических материалов</a:t>
          </a:r>
          <a:endParaRPr lang="ru-RU" sz="1800" kern="1200" dirty="0">
            <a:solidFill>
              <a:srgbClr val="FF0000"/>
            </a:solidFill>
          </a:endParaRPr>
        </a:p>
      </dsp:txBody>
      <dsp:txXfrm rot="-5400000">
        <a:off x="4649594" y="1040682"/>
        <a:ext cx="3126504" cy="1894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566F4-E6F0-4734-B554-CBE905D10A77}">
      <dsp:nvSpPr>
        <dsp:cNvPr id="0" name=""/>
        <dsp:cNvSpPr/>
      </dsp:nvSpPr>
      <dsp:spPr>
        <a:xfrm>
          <a:off x="0" y="0"/>
          <a:ext cx="7776864" cy="86908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Продолжать работу по совершенствованию своевременного и неформального информирования и консультирования педагогических работников в образовательных организациях по вопросам организации и проведения аттестации педагогических работников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642281" y="0"/>
        <a:ext cx="6134582" cy="869089"/>
      </dsp:txXfrm>
    </dsp:sp>
    <dsp:sp modelId="{9D0FF205-78CE-42B5-A5ED-32FB45F2AF7D}">
      <dsp:nvSpPr>
        <dsp:cNvPr id="0" name=""/>
        <dsp:cNvSpPr/>
      </dsp:nvSpPr>
      <dsp:spPr>
        <a:xfrm>
          <a:off x="86908" y="86908"/>
          <a:ext cx="1555372" cy="69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52D3-ABCE-4C2D-8A55-6F5250C5AC2C}">
      <dsp:nvSpPr>
        <dsp:cNvPr id="0" name=""/>
        <dsp:cNvSpPr/>
      </dsp:nvSpPr>
      <dsp:spPr>
        <a:xfrm>
          <a:off x="0" y="955998"/>
          <a:ext cx="7776864" cy="86908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Неформально осуществлять актуальную работу по проведению анализа результатов профессиональной деятельности педагогических работников( внутренняя система оценки качества образования, в том числе внутренний аудит документов, подтверждающих профессиональные достижения педагогических работников)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642281" y="955998"/>
        <a:ext cx="6134582" cy="869089"/>
      </dsp:txXfrm>
    </dsp:sp>
    <dsp:sp modelId="{90F8775E-878A-48AB-9060-8AE1AF2C828D}">
      <dsp:nvSpPr>
        <dsp:cNvPr id="0" name=""/>
        <dsp:cNvSpPr/>
      </dsp:nvSpPr>
      <dsp:spPr>
        <a:xfrm>
          <a:off x="86908" y="1042907"/>
          <a:ext cx="1555372" cy="69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E725A-BA74-4101-BD89-AFFA92CA868B}">
      <dsp:nvSpPr>
        <dsp:cNvPr id="0" name=""/>
        <dsp:cNvSpPr/>
      </dsp:nvSpPr>
      <dsp:spPr>
        <a:xfrm>
          <a:off x="0" y="1911997"/>
          <a:ext cx="7776864" cy="86908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Повышать уровень методической компетентности педагогических работников в разработке материалов для эффективного освоения образовательной программы обучающимися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642281" y="1911997"/>
        <a:ext cx="6134582" cy="869089"/>
      </dsp:txXfrm>
    </dsp:sp>
    <dsp:sp modelId="{C8AC6D09-D7B5-4048-91B5-48643346CC1B}">
      <dsp:nvSpPr>
        <dsp:cNvPr id="0" name=""/>
        <dsp:cNvSpPr/>
      </dsp:nvSpPr>
      <dsp:spPr>
        <a:xfrm>
          <a:off x="86908" y="1998906"/>
          <a:ext cx="1555372" cy="69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68167-D0C1-41C0-B236-91CF873B1013}">
      <dsp:nvSpPr>
        <dsp:cNvPr id="0" name=""/>
        <dsp:cNvSpPr/>
      </dsp:nvSpPr>
      <dsp:spPr>
        <a:xfrm>
          <a:off x="0" y="2867996"/>
          <a:ext cx="7776864" cy="86908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Активизировать взаимодействие с районными методическими объединениями педагогов по методическому сопровождению вопросов аттестации педагогических работников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642281" y="2867996"/>
        <a:ext cx="6134582" cy="869089"/>
      </dsp:txXfrm>
    </dsp:sp>
    <dsp:sp modelId="{345B53AF-3742-4201-87F1-3F0A76DE09B9}">
      <dsp:nvSpPr>
        <dsp:cNvPr id="0" name=""/>
        <dsp:cNvSpPr/>
      </dsp:nvSpPr>
      <dsp:spPr>
        <a:xfrm>
          <a:off x="86908" y="2954905"/>
          <a:ext cx="1555372" cy="69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CDAD-619C-41A5-AE2E-CD97A0ADB954}">
      <dsp:nvSpPr>
        <dsp:cNvPr id="0" name=""/>
        <dsp:cNvSpPr/>
      </dsp:nvSpPr>
      <dsp:spPr>
        <a:xfrm>
          <a:off x="0" y="3823995"/>
          <a:ext cx="7776864" cy="86908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Активизировать работу руководителей образовательных организаций (особенно общеобразовательных и учреждений дополнительного образования)по повышению мотивации педагогов для прохождения аттестации с целью установления квалификационной категории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642281" y="3823995"/>
        <a:ext cx="6134582" cy="869089"/>
      </dsp:txXfrm>
    </dsp:sp>
    <dsp:sp modelId="{6056011A-8331-45AB-879E-6DF8B2C5C81F}">
      <dsp:nvSpPr>
        <dsp:cNvPr id="0" name=""/>
        <dsp:cNvSpPr/>
      </dsp:nvSpPr>
      <dsp:spPr>
        <a:xfrm>
          <a:off x="86908" y="3910904"/>
          <a:ext cx="1555372" cy="69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0B89C-E96C-492E-B2EA-EFD6F81070C5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1BE8-D951-4D56-8602-9890AB2BF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0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4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87624" y="2551837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 аттестации педагогических работников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организаций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Славянский район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учебном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52292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Директор МКУО ЦОКО   И.Н. </a:t>
            </a:r>
            <a:r>
              <a:rPr lang="ru-RU" dirty="0" err="1" smtClean="0">
                <a:solidFill>
                  <a:srgbClr val="002060"/>
                </a:solidFill>
              </a:rPr>
              <a:t>Хняч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результаты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аттестации педагогических работников в 2022-2023 учебном году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7" y="1700808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снизилась </a:t>
            </a:r>
            <a:r>
              <a:rPr lang="ru-RU" dirty="0"/>
              <a:t>численность педагогов, имеющих квалификационную категорию в учреждениях дополнительного образования;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sz="1100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нарушалась </a:t>
            </a:r>
            <a:r>
              <a:rPr lang="ru-RU" dirty="0"/>
              <a:t>исполнительская дисциплина при представлении </a:t>
            </a:r>
            <a:r>
              <a:rPr lang="ru-RU" dirty="0" smtClean="0"/>
              <a:t>аттестационных </a:t>
            </a:r>
            <a:r>
              <a:rPr lang="ru-RU" dirty="0"/>
              <a:t>документов на предварительную проверку перед выставлением </a:t>
            </a:r>
            <a:r>
              <a:rPr lang="ru-RU" dirty="0" smtClean="0"/>
              <a:t>заявления </a:t>
            </a:r>
            <a:r>
              <a:rPr lang="ru-RU" dirty="0"/>
              <a:t>на аттестацию (</a:t>
            </a:r>
            <a:r>
              <a:rPr lang="ru-RU" dirty="0">
                <a:solidFill>
                  <a:srgbClr val="FF0000"/>
                </a:solidFill>
              </a:rPr>
              <a:t>СОШ № 6, № 16, № 17, № 18, № 25; лицей № 1, № 4; ООШ № 7, № 14; ДОУ № 4, № 9, № 31, № 41</a:t>
            </a:r>
            <a:r>
              <a:rPr lang="ru-RU" dirty="0" smtClean="0"/>
              <a:t>);</a:t>
            </a:r>
          </a:p>
          <a:p>
            <a:pPr marL="285750" indent="-285750" algn="just">
              <a:buFontTx/>
              <a:buChar char="-"/>
            </a:pPr>
            <a:endParaRPr lang="ru-RU" sz="1100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выявлялось </a:t>
            </a:r>
            <a:r>
              <a:rPr lang="ru-RU" dirty="0"/>
              <a:t>большое количество технических недочетов и нарушений, как в заполненных формах, так и в содержании документов (</a:t>
            </a:r>
            <a:r>
              <a:rPr lang="ru-RU" dirty="0">
                <a:solidFill>
                  <a:srgbClr val="FF0000"/>
                </a:solidFill>
              </a:rPr>
              <a:t>в большинстве ОО</a:t>
            </a:r>
            <a:r>
              <a:rPr lang="ru-RU" dirty="0" smtClean="0"/>
              <a:t>);</a:t>
            </a:r>
          </a:p>
          <a:p>
            <a:pPr marL="285750" indent="-285750" algn="just">
              <a:buFontTx/>
              <a:buChar char="-"/>
            </a:pPr>
            <a:endParaRPr lang="ru-RU" sz="1100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содержание </a:t>
            </a:r>
            <a:r>
              <a:rPr lang="ru-RU" dirty="0"/>
              <a:t>документов, представляемых для аттестации (особенно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методических </a:t>
            </a:r>
            <a:r>
              <a:rPr lang="ru-RU" dirty="0"/>
              <a:t>разработок), требовало доработки (</a:t>
            </a:r>
            <a:r>
              <a:rPr lang="ru-RU" dirty="0">
                <a:solidFill>
                  <a:srgbClr val="FF0000"/>
                </a:solidFill>
              </a:rPr>
              <a:t>в большинстве ОО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4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41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1194752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 ходе организации аттестации педагогических работников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0189275"/>
              </p:ext>
            </p:extLst>
          </p:nvPr>
        </p:nvGraphicFramePr>
        <p:xfrm>
          <a:off x="683568" y="1484784"/>
          <a:ext cx="777686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7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752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 аттестации педагогических работников на 2023-2024 учебный год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1100338"/>
              </p:ext>
            </p:extLst>
          </p:nvPr>
        </p:nvGraphicFramePr>
        <p:xfrm>
          <a:off x="755576" y="1397000"/>
          <a:ext cx="77768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00"/>
            <a:ext cx="91628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620" y="299092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oko_new-1\Documents\М.В\для меня\для мамы\mensen_jongen_kniktschrijf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8002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324"/>
            <a:ext cx="2664296" cy="22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 аттестации педагогических работников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18718"/>
              </p:ext>
            </p:extLst>
          </p:nvPr>
        </p:nvGraphicFramePr>
        <p:xfrm>
          <a:off x="251520" y="1397000"/>
          <a:ext cx="8640960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4696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2939407"/>
              </p:ext>
            </p:extLst>
          </p:nvPr>
        </p:nvGraphicFramePr>
        <p:xfrm>
          <a:off x="251520" y="1484784"/>
          <a:ext cx="43204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83906752"/>
              </p:ext>
            </p:extLst>
          </p:nvPr>
        </p:nvGraphicFramePr>
        <p:xfrm>
          <a:off x="4680013" y="1556792"/>
          <a:ext cx="41044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752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по представлению руководителя образовательной организации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0648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Аттестованы по представлению руководителя образовательной организации</a:t>
            </a:r>
          </a:p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0000"/>
                </a:solidFill>
              </a:rPr>
              <a:t>36</a:t>
            </a:r>
            <a:r>
              <a:rPr lang="ru-RU" dirty="0" smtClean="0"/>
              <a:t> педагогов, </a:t>
            </a:r>
            <a:r>
              <a:rPr lang="ru-RU" dirty="0" smtClean="0">
                <a:solidFill>
                  <a:srgbClr val="FF0000"/>
                </a:solidFill>
              </a:rPr>
              <a:t>15,5</a:t>
            </a:r>
            <a:r>
              <a:rPr lang="ru-RU" dirty="0" smtClean="0"/>
              <a:t>% от общего числа аттестованных </a:t>
            </a:r>
          </a:p>
          <a:p>
            <a:pPr algn="ctr"/>
            <a:r>
              <a:rPr lang="ru-RU" dirty="0" smtClean="0"/>
              <a:t>(краевой показатель – </a:t>
            </a:r>
            <a:r>
              <a:rPr lang="ru-RU" dirty="0" smtClean="0">
                <a:solidFill>
                  <a:srgbClr val="FF0000"/>
                </a:solidFill>
              </a:rPr>
              <a:t>11,5</a:t>
            </a:r>
            <a:r>
              <a:rPr lang="ru-RU" dirty="0" smtClean="0"/>
              <a:t>%).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сравнению с 2021-2022 учебным годом воспользовались «льготой»</a:t>
            </a:r>
          </a:p>
          <a:p>
            <a:pPr algn="ctr"/>
            <a:r>
              <a:rPr lang="ru-RU" dirty="0" smtClean="0"/>
              <a:t> на </a:t>
            </a:r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педагогов больше.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Преимущественно это  аттестация - </a:t>
            </a:r>
          </a:p>
          <a:p>
            <a:pPr algn="ctr"/>
            <a:r>
              <a:rPr lang="ru-RU" dirty="0" smtClean="0"/>
              <a:t>на высшую квалификационную категорию -33 человека;</a:t>
            </a:r>
          </a:p>
          <a:p>
            <a:pPr algn="ctr"/>
            <a:r>
              <a:rPr lang="ru-RU" dirty="0" smtClean="0"/>
              <a:t>на первую квалификационную категорию – 3 человека.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ОУ – 18 педагогов</a:t>
            </a:r>
          </a:p>
          <a:p>
            <a:pPr algn="ctr"/>
            <a:r>
              <a:rPr lang="ru-RU" dirty="0" smtClean="0"/>
              <a:t>ДОУ – 10 педагогов</a:t>
            </a:r>
          </a:p>
          <a:p>
            <a:pPr algn="ctr"/>
            <a:r>
              <a:rPr lang="ru-RU" dirty="0" smtClean="0"/>
              <a:t>УДО – 8 педагогов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28" y="4941168"/>
            <a:ext cx="1783967" cy="18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7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5008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количества аттестованных педагогических работников по годам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3991708"/>
              </p:ext>
            </p:extLst>
          </p:nvPr>
        </p:nvGraphicFramePr>
        <p:xfrm>
          <a:off x="539552" y="1340768"/>
          <a:ext cx="835019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95" y="-99392"/>
            <a:ext cx="9144000" cy="695739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438986" y="-70400"/>
            <a:ext cx="821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аттестационной активности педагогических работников в 2022-2023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21006"/>
              </p:ext>
            </p:extLst>
          </p:nvPr>
        </p:nvGraphicFramePr>
        <p:xfrm>
          <a:off x="755577" y="1397000"/>
          <a:ext cx="7344816" cy="325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814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40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40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40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40694"/>
              </p:ext>
            </p:extLst>
          </p:nvPr>
        </p:nvGraphicFramePr>
        <p:xfrm>
          <a:off x="683568" y="906979"/>
          <a:ext cx="8136904" cy="4602480"/>
        </p:xfrm>
        <a:graphic>
          <a:graphicData uri="http://schemas.openxmlformats.org/drawingml/2006/table">
            <a:tbl>
              <a:tblPr/>
              <a:tblGrid>
                <a:gridCol w="2651886"/>
                <a:gridCol w="2742509"/>
                <a:gridCol w="2742509"/>
              </a:tblGrid>
              <a:tr h="1072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2060"/>
                      </a:solidFill>
                      <a:prstDash val="soli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2060"/>
                      </a:solidFill>
                      <a:prstDash val="soli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</a:t>
                      </a:r>
                      <a:r>
                        <a:rPr lang="ru-RU" sz="1400" baseline="0" dirty="0" smtClean="0"/>
                        <a:t> организации, проявившие аттестационную активность</a:t>
                      </a:r>
                    </a:p>
                    <a:p>
                      <a:pPr algn="ctr"/>
                      <a:r>
                        <a:rPr lang="ru-RU" sz="1200" i="1" baseline="0" dirty="0" smtClean="0"/>
                        <a:t>(% от общего количества педагогических работников ОО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Образовательные организации </a:t>
                      </a:r>
                      <a:r>
                        <a:rPr lang="ru-RU" sz="1400" dirty="0" err="1" smtClean="0"/>
                        <a:t>аттестационно</a:t>
                      </a:r>
                      <a:r>
                        <a:rPr lang="ru-RU" sz="1400" dirty="0" smtClean="0"/>
                        <a:t> неактивные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2060"/>
                      </a:solidFill>
                      <a:prstDash val="soli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03962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</a:p>
                    <a:p>
                      <a:pPr algn="ctr"/>
                      <a:r>
                        <a:rPr lang="ru-RU" sz="1400" dirty="0" smtClean="0"/>
                        <a:t>ОУ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 ООШ № 52 – 50%;</a:t>
                      </a:r>
                    </a:p>
                    <a:p>
                      <a:r>
                        <a:rPr lang="ru-RU" sz="1400" dirty="0" smtClean="0"/>
                        <a:t>МБОУ СОШ № 18 – 34,1%;</a:t>
                      </a:r>
                    </a:p>
                    <a:p>
                      <a:r>
                        <a:rPr lang="ru-RU" sz="1400" dirty="0" smtClean="0"/>
                        <a:t>МБОУ ООШ № 9</a:t>
                      </a:r>
                      <a:r>
                        <a:rPr lang="ru-RU" sz="1400" baseline="0" dirty="0" smtClean="0"/>
                        <a:t> – 28,5%;</a:t>
                      </a:r>
                    </a:p>
                    <a:p>
                      <a:r>
                        <a:rPr lang="ru-RU" sz="1400" baseline="0" dirty="0" smtClean="0"/>
                        <a:t>МБОУ ООШ № 14 – 25%.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МБОУ ООШ № 11;</a:t>
                      </a:r>
                    </a:p>
                    <a:p>
                      <a:pPr algn="ctr"/>
                      <a:r>
                        <a:rPr lang="ru-RU" sz="1400" dirty="0" smtClean="0"/>
                        <a:t>МБОУ СОШ № 20;</a:t>
                      </a:r>
                    </a:p>
                    <a:p>
                      <a:pPr algn="ctr"/>
                      <a:r>
                        <a:rPr lang="ru-RU" sz="1400" dirty="0" smtClean="0"/>
                        <a:t>МБОУ ООШ № 22;</a:t>
                      </a:r>
                    </a:p>
                    <a:p>
                      <a:pPr algn="ctr"/>
                      <a:r>
                        <a:rPr lang="ru-RU" sz="1400" dirty="0" smtClean="0"/>
                        <a:t>МБОУ ООШ № 46;</a:t>
                      </a:r>
                    </a:p>
                    <a:p>
                      <a:pPr algn="ctr"/>
                      <a:r>
                        <a:rPr lang="ru-RU" sz="1400" dirty="0" smtClean="0"/>
                        <a:t>МБОУ</a:t>
                      </a:r>
                      <a:r>
                        <a:rPr lang="ru-RU" sz="1400" baseline="0" dirty="0" smtClean="0"/>
                        <a:t> ООШ № 49;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МБОУ СОШ № 56.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01124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ДОУ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МАДОУ д/с № 49 – 66,6%;</a:t>
                      </a:r>
                    </a:p>
                    <a:p>
                      <a:r>
                        <a:rPr lang="ru-RU" sz="1400" dirty="0" smtClean="0"/>
                        <a:t>МБДОУ д/с № 43 – 50%;</a:t>
                      </a:r>
                    </a:p>
                    <a:p>
                      <a:r>
                        <a:rPr lang="ru-RU" sz="1400" dirty="0" smtClean="0"/>
                        <a:t>МБДОУ д/с № 9 – 40%;</a:t>
                      </a:r>
                    </a:p>
                    <a:p>
                      <a:r>
                        <a:rPr lang="ru-RU" sz="1400" dirty="0" smtClean="0"/>
                        <a:t>МБДОУ д/с  № 3 – 33,3%.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МБДОУ д/с № 33;</a:t>
                      </a:r>
                    </a:p>
                    <a:p>
                      <a:pPr algn="ctr"/>
                      <a:r>
                        <a:rPr lang="ru-RU" sz="1400" dirty="0" smtClean="0"/>
                        <a:t>МАДОУ д/с № 35;</a:t>
                      </a:r>
                    </a:p>
                    <a:p>
                      <a:pPr algn="ctr"/>
                      <a:r>
                        <a:rPr lang="ru-RU" sz="1400" dirty="0" smtClean="0"/>
                        <a:t>МБДОУ д/с № 36; </a:t>
                      </a:r>
                    </a:p>
                    <a:p>
                      <a:pPr algn="ctr"/>
                      <a:r>
                        <a:rPr lang="ru-RU" sz="1400" dirty="0" smtClean="0"/>
                        <a:t>МБДОУ д/с № 37;</a:t>
                      </a:r>
                    </a:p>
                    <a:p>
                      <a:pPr algn="ctr"/>
                      <a:r>
                        <a:rPr lang="ru-RU" sz="1400" dirty="0" smtClean="0"/>
                        <a:t>МБДОУ д/с № 42.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699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</a:p>
                    <a:p>
                      <a:pPr algn="ctr"/>
                      <a:r>
                        <a:rPr lang="ru-RU" sz="1400" dirty="0" smtClean="0"/>
                        <a:t>УДО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206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МАУ ДО СШ «Юность» - 30%;</a:t>
                      </a:r>
                    </a:p>
                    <a:p>
                      <a:r>
                        <a:rPr lang="ru-RU" sz="1200" dirty="0" smtClean="0"/>
                        <a:t>МБУ ДО СШ «Белая ладья» -28,6%.</a:t>
                      </a:r>
                      <a:endParaRPr lang="ru-RU" sz="12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МАУ ДО СШ по футболу «Виктория»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45224"/>
            <a:ext cx="74918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протяжении ряда лет не показывают  аттестационной активности: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МБОУ СОШ № </a:t>
            </a:r>
            <a:r>
              <a:rPr lang="ru-RU" sz="1600" dirty="0" smtClean="0">
                <a:solidFill>
                  <a:srgbClr val="FF0000"/>
                </a:solidFill>
              </a:rPr>
              <a:t>20; МБОУ </a:t>
            </a:r>
            <a:r>
              <a:rPr lang="ru-RU" sz="1600" dirty="0">
                <a:solidFill>
                  <a:srgbClr val="FF0000"/>
                </a:solidFill>
              </a:rPr>
              <a:t>ООШ № 22; </a:t>
            </a:r>
            <a:r>
              <a:rPr lang="ru-RU" sz="1600" dirty="0" smtClean="0">
                <a:solidFill>
                  <a:srgbClr val="FF0000"/>
                </a:solidFill>
              </a:rPr>
              <a:t>МБОУ </a:t>
            </a:r>
            <a:r>
              <a:rPr lang="ru-RU" sz="1600" dirty="0">
                <a:solidFill>
                  <a:srgbClr val="FF0000"/>
                </a:solidFill>
              </a:rPr>
              <a:t>ООШ № 49;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МБДОУ </a:t>
            </a:r>
            <a:r>
              <a:rPr lang="ru-RU" sz="1600" dirty="0">
                <a:solidFill>
                  <a:srgbClr val="FF0000"/>
                </a:solidFill>
              </a:rPr>
              <a:t>д/с № </a:t>
            </a:r>
            <a:r>
              <a:rPr lang="ru-RU" sz="1600" dirty="0" smtClean="0">
                <a:solidFill>
                  <a:srgbClr val="FF0000"/>
                </a:solidFill>
              </a:rPr>
              <a:t>33; МБДОУ </a:t>
            </a:r>
            <a:r>
              <a:rPr lang="ru-RU" sz="1600" dirty="0">
                <a:solidFill>
                  <a:srgbClr val="FF0000"/>
                </a:solidFill>
              </a:rPr>
              <a:t>д/с № 36;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МАУ </a:t>
            </a:r>
            <a:r>
              <a:rPr lang="ru-RU" sz="1600" dirty="0">
                <a:solidFill>
                  <a:srgbClr val="FF0000"/>
                </a:solidFill>
              </a:rPr>
              <a:t>ДО СШ по футболу «Виктория»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752" y="2606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деятельности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аттестации педагогических работников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152" y="1719465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В 2022-203 учебном году в образовательных организациях </a:t>
            </a:r>
          </a:p>
          <a:p>
            <a:pPr algn="ctr"/>
            <a:r>
              <a:rPr lang="ru-RU" dirty="0" smtClean="0"/>
              <a:t>                       работал </a:t>
            </a:r>
            <a:r>
              <a:rPr lang="ru-RU" dirty="0" smtClean="0">
                <a:solidFill>
                  <a:srgbClr val="FF0000"/>
                </a:solidFill>
              </a:rPr>
              <a:t>1701</a:t>
            </a:r>
            <a:r>
              <a:rPr lang="ru-RU" dirty="0" smtClean="0"/>
              <a:t> педагогический работник </a:t>
            </a:r>
          </a:p>
          <a:p>
            <a:r>
              <a:rPr lang="ru-RU" sz="1400" i="1" dirty="0" smtClean="0"/>
              <a:t>                                                      (с учетом педагогов, аттестованных </a:t>
            </a:r>
          </a:p>
          <a:p>
            <a:r>
              <a:rPr lang="ru-RU" sz="1400" i="1" dirty="0" smtClean="0"/>
              <a:t>                                                       по различным должностям и педагогов, находящихся</a:t>
            </a:r>
          </a:p>
          <a:p>
            <a:r>
              <a:rPr lang="ru-RU" sz="1400" i="1" dirty="0" smtClean="0"/>
              <a:t>                                                       в декретном отпуске),</a:t>
            </a:r>
          </a:p>
          <a:p>
            <a:pPr algn="ctr"/>
            <a:r>
              <a:rPr lang="ru-RU" dirty="0" smtClean="0"/>
              <a:t>                                  из них педагогических работников, имеющих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квалификационные категории – </a:t>
            </a:r>
            <a:r>
              <a:rPr lang="ru-RU" dirty="0" smtClean="0">
                <a:solidFill>
                  <a:srgbClr val="FF0000"/>
                </a:solidFill>
              </a:rPr>
              <a:t>980</a:t>
            </a:r>
            <a:r>
              <a:rPr lang="ru-RU" dirty="0" smtClean="0"/>
              <a:t> человек,</a:t>
            </a:r>
          </a:p>
          <a:p>
            <a:pPr algn="ctr"/>
            <a:r>
              <a:rPr lang="ru-RU" dirty="0" smtClean="0"/>
              <a:t>            что составляет </a:t>
            </a:r>
            <a:r>
              <a:rPr lang="ru-RU" dirty="0" smtClean="0">
                <a:solidFill>
                  <a:srgbClr val="FF0000"/>
                </a:solidFill>
              </a:rPr>
              <a:t>57,6</a:t>
            </a:r>
            <a:r>
              <a:rPr lang="ru-RU" dirty="0" smtClean="0"/>
              <a:t>% от общего</a:t>
            </a:r>
          </a:p>
          <a:p>
            <a:pPr algn="ctr"/>
            <a:r>
              <a:rPr lang="ru-RU" dirty="0" smtClean="0"/>
              <a:t>количества педагогических работников</a:t>
            </a:r>
          </a:p>
          <a:p>
            <a:pPr algn="ctr"/>
            <a:endParaRPr lang="ru-RU" sz="800" dirty="0"/>
          </a:p>
          <a:p>
            <a:pPr algn="ctr"/>
            <a:r>
              <a:rPr lang="ru-RU" dirty="0" smtClean="0"/>
              <a:t>Тенденция к снижению численности педагогических работников, имеющих квалификационные категории, </a:t>
            </a:r>
          </a:p>
          <a:p>
            <a:pPr algn="ctr"/>
            <a:r>
              <a:rPr lang="ru-RU" dirty="0" smtClean="0"/>
              <a:t>в общеобразовательных учреждениях замедлилась.</a:t>
            </a:r>
          </a:p>
          <a:p>
            <a:pPr algn="ctr"/>
            <a:r>
              <a:rPr lang="ru-RU" dirty="0"/>
              <a:t>По сравнению с 2020-2021 учебным </a:t>
            </a:r>
            <a:r>
              <a:rPr lang="ru-RU" dirty="0" smtClean="0"/>
              <a:t>годом</a:t>
            </a:r>
          </a:p>
          <a:p>
            <a:pPr algn="ctr"/>
            <a:r>
              <a:rPr lang="ru-RU" dirty="0" smtClean="0"/>
              <a:t>показатель </a:t>
            </a:r>
            <a:r>
              <a:rPr lang="ru-RU" dirty="0"/>
              <a:t>снижения составил 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5,5</a:t>
            </a:r>
            <a:r>
              <a:rPr lang="ru-RU" dirty="0" smtClean="0"/>
              <a:t>%.</a:t>
            </a:r>
            <a:endParaRPr lang="ru-RU" sz="1100" dirty="0"/>
          </a:p>
          <a:p>
            <a:pPr algn="ctr"/>
            <a:r>
              <a:rPr lang="ru-RU" dirty="0" smtClean="0"/>
              <a:t>По сравнению с 2021-2022 учебным годом – </a:t>
            </a:r>
            <a:r>
              <a:rPr lang="ru-RU" dirty="0" smtClean="0">
                <a:solidFill>
                  <a:srgbClr val="FF0000"/>
                </a:solidFill>
              </a:rPr>
              <a:t>1,6</a:t>
            </a:r>
            <a:r>
              <a:rPr lang="ru-RU" dirty="0" smtClean="0"/>
              <a:t>%;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75</a:t>
            </a:r>
            <a:r>
              <a:rPr lang="ru-RU" dirty="0" smtClean="0"/>
              <a:t>%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учреждений дополнительного образования наблюдается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снижение</a:t>
            </a:r>
            <a:r>
              <a:rPr lang="ru-RU" dirty="0" smtClean="0"/>
              <a:t> численности педагогов, имеющих квалификационную категорию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8152"/>
            <a:ext cx="29052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752" y="260649"/>
            <a:ext cx="654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деятельности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аттестации педагогических работников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34076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педагогов с высшей квалификационной категорией: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70010"/>
              </p:ext>
            </p:extLst>
          </p:nvPr>
        </p:nvGraphicFramePr>
        <p:xfrm>
          <a:off x="827584" y="1772815"/>
          <a:ext cx="792088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3840427"/>
                <a:gridCol w="2640294"/>
              </a:tblGrid>
              <a:tr h="10877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МБОУ ООШ № 22;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МБОУ ООШ № 46;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МБОУ СОШ № 10;</a:t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МБОУ СОШ № 56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11,1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% (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от общего числа общеобразовательных учреждений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04646">
                <a:tc>
                  <a:txBody>
                    <a:bodyPr/>
                    <a:lstStyle/>
                    <a:p>
                      <a:r>
                        <a:rPr lang="ru-RU" dirty="0" smtClean="0"/>
                        <a:t>ДОУ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№ 30;</a:t>
                      </a:r>
                      <a:r>
                        <a:rPr lang="ru-RU" baseline="0" dirty="0" smtClean="0"/>
                        <a:t> МБДОУ № 32;</a:t>
                      </a:r>
                    </a:p>
                    <a:p>
                      <a:r>
                        <a:rPr lang="ru-RU" baseline="0" dirty="0" smtClean="0"/>
                        <a:t>МБДОУ № 33; МБДОУ № 36;</a:t>
                      </a:r>
                    </a:p>
                    <a:p>
                      <a:r>
                        <a:rPr lang="ru-RU" dirty="0" smtClean="0"/>
                        <a:t>МАДОУ № 40; МБДОУ № 42;</a:t>
                      </a:r>
                    </a:p>
                    <a:p>
                      <a:r>
                        <a:rPr lang="ru-RU" dirty="0" smtClean="0"/>
                        <a:t>МАДОУ № 51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18,4</a:t>
                      </a:r>
                      <a:r>
                        <a:rPr lang="ru-RU" dirty="0" smtClean="0"/>
                        <a:t>% (</a:t>
                      </a:r>
                      <a:r>
                        <a:rPr lang="ru-RU" sz="1400" i="1" dirty="0" smtClean="0"/>
                        <a:t>от общего числа дошкольных образовательных учреждений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47997">
                <a:tc>
                  <a:txBody>
                    <a:bodyPr/>
                    <a:lstStyle/>
                    <a:p>
                      <a:r>
                        <a:rPr lang="ru-RU" dirty="0" smtClean="0"/>
                        <a:t>УДО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МАУ ДО СШ по футболу «Виктория»</a:t>
                      </a:r>
                    </a:p>
                    <a:p>
                      <a:r>
                        <a:rPr lang="ru-RU" dirty="0" smtClean="0"/>
                        <a:t>МБУ ДО ДЮЦ «Патриот»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sz="1400" i="1" baseline="0" dirty="0" smtClean="0"/>
                        <a:t>от общего числа учреждений дополнительного образования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47658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педагогических работников, имеющих квалификационные категории</a:t>
            </a:r>
          </a:p>
          <a:p>
            <a:endParaRPr lang="ru-RU" sz="800" dirty="0" smtClean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МБОУ ООШ № 22; МБДОУ № 33; МБДОУ № 36;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МАУ </a:t>
            </a:r>
            <a:r>
              <a:rPr lang="ru-RU" dirty="0">
                <a:solidFill>
                  <a:srgbClr val="FF0000"/>
                </a:solidFill>
              </a:rPr>
              <a:t>ДО СШ по футболу «Виктория»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7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752" y="2606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результаты проведения аттестации педагогических работников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учебном 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1854116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Увеличилось число аттестованных педагогов на высшую квалификационную            категорию;</a:t>
            </a:r>
          </a:p>
          <a:p>
            <a:pPr marL="285750" indent="-285750">
              <a:buFontTx/>
              <a:buChar char="-"/>
            </a:pPr>
            <a:endParaRPr lang="ru-RU" sz="11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Замедлилось снижение численности педагогов, имеющих квалификационную категорию, в общеобразовательных учреждениях;</a:t>
            </a:r>
          </a:p>
          <a:p>
            <a:pPr marL="285750" indent="-285750">
              <a:buFontTx/>
              <a:buChar char="-"/>
            </a:pPr>
            <a:endParaRPr lang="ru-RU" sz="11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Значительно уменьшилось, по сравнению с предыдущим учебным годом, число недочетов при представлении результатов профессиональной деятельности педагогических работников на краевом уровне.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08" y="4366889"/>
            <a:ext cx="36642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4" y="-315416"/>
            <a:ext cx="9427917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результаты проведения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педагогических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учебном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краевой уровень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88841"/>
            <a:ext cx="8640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на </a:t>
            </a:r>
            <a:r>
              <a:rPr lang="ru-RU" sz="1600" dirty="0"/>
              <a:t>сайте attest-kk.ru педагогами выставлялись дубли своих заявлений (</a:t>
            </a:r>
            <a:r>
              <a:rPr lang="ru-RU" sz="1600" dirty="0">
                <a:solidFill>
                  <a:srgbClr val="FF0000"/>
                </a:solidFill>
              </a:rPr>
              <a:t>СОШ </a:t>
            </a:r>
            <a:r>
              <a:rPr lang="ru-RU" sz="1600" dirty="0" smtClean="0">
                <a:solidFill>
                  <a:srgbClr val="FF0000"/>
                </a:solidFill>
              </a:rPr>
              <a:t>№ </a:t>
            </a:r>
            <a:r>
              <a:rPr lang="ru-RU" sz="1600" dirty="0">
                <a:solidFill>
                  <a:srgbClr val="FF0000"/>
                </a:solidFill>
              </a:rPr>
              <a:t>28, </a:t>
            </a:r>
            <a:r>
              <a:rPr lang="ru-RU" sz="1600" dirty="0" smtClean="0">
                <a:solidFill>
                  <a:srgbClr val="FF0000"/>
                </a:solidFill>
              </a:rPr>
              <a:t>№ 16</a:t>
            </a:r>
            <a:r>
              <a:rPr lang="ru-RU" sz="1600" dirty="0">
                <a:solidFill>
                  <a:srgbClr val="FF0000"/>
                </a:solidFill>
              </a:rPr>
              <a:t>, ООШ № 21, ДОУ № 3</a:t>
            </a:r>
            <a:r>
              <a:rPr lang="ru-RU" sz="1600" dirty="0"/>
              <a:t>), ошибочные заявления (</a:t>
            </a:r>
            <a:r>
              <a:rPr lang="ru-RU" sz="1600" dirty="0">
                <a:solidFill>
                  <a:srgbClr val="FF0000"/>
                </a:solidFill>
              </a:rPr>
              <a:t>ООШ № 7, ДОУ № 12</a:t>
            </a:r>
            <a:r>
              <a:rPr lang="ru-RU" sz="1600" dirty="0"/>
              <a:t>);</a:t>
            </a:r>
          </a:p>
          <a:p>
            <a:r>
              <a:rPr lang="ru-RU" sz="1600" dirty="0"/>
              <a:t>- перенесены сроки аттестации на следующий месяц – 1 педагогу из </a:t>
            </a:r>
            <a:r>
              <a:rPr lang="ru-RU" sz="1600" dirty="0">
                <a:solidFill>
                  <a:srgbClr val="FF0000"/>
                </a:solidFill>
              </a:rPr>
              <a:t>СОШ № 17 </a:t>
            </a:r>
            <a:r>
              <a:rPr lang="ru-RU" sz="1600" dirty="0"/>
              <a:t>(недостаточное количество убедительных результатов профессиональной деятельности), впоследствии отказ от аттестации;</a:t>
            </a:r>
          </a:p>
          <a:p>
            <a:r>
              <a:rPr lang="ru-RU" sz="1600" dirty="0"/>
              <a:t>- имело место представление неубедительных результатов </a:t>
            </a:r>
            <a:r>
              <a:rPr lang="ru-RU" sz="1600" dirty="0" smtClean="0"/>
              <a:t>профессиональной </a:t>
            </a:r>
            <a:r>
              <a:rPr lang="ru-RU" sz="1600" dirty="0"/>
              <a:t>деятельности педагогическими работниками: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ДОУ № 9, СОШ № 12 </a:t>
            </a:r>
            <a:r>
              <a:rPr lang="ru-RU" sz="1600" dirty="0"/>
              <a:t>– недобор баллов на высшую категорию;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ООШ № 30, СОШ № 6, ДОУ № 9, ДОУ № 39 </a:t>
            </a:r>
            <a:r>
              <a:rPr lang="ru-RU" sz="1600" dirty="0"/>
              <a:t>- в подтверждающие </a:t>
            </a:r>
            <a:r>
              <a:rPr lang="ru-RU" sz="1600" dirty="0" smtClean="0"/>
              <a:t>результаты </a:t>
            </a:r>
            <a:r>
              <a:rPr lang="ru-RU" sz="1600" dirty="0"/>
              <a:t>не выставлена методическая разработка, социальный проект;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ЦДО, СОШ № </a:t>
            </a:r>
            <a:r>
              <a:rPr lang="ru-RU" sz="1600" dirty="0" smtClean="0">
                <a:solidFill>
                  <a:srgbClr val="FF0000"/>
                </a:solidFill>
              </a:rPr>
              <a:t>17 </a:t>
            </a:r>
            <a:r>
              <a:rPr lang="ru-RU" sz="1600" dirty="0" smtClean="0"/>
              <a:t>- </a:t>
            </a:r>
            <a:r>
              <a:rPr lang="ru-RU" sz="1600" dirty="0"/>
              <a:t>неверно составлена методическая разработка;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СОШ № 16 </a:t>
            </a:r>
            <a:r>
              <a:rPr lang="ru-RU" sz="1600" dirty="0"/>
              <a:t>– неверно заполнена таблица для заполнения данных о </a:t>
            </a:r>
            <a:r>
              <a:rPr lang="ru-RU" sz="1600" dirty="0" smtClean="0"/>
              <a:t>результатах </a:t>
            </a:r>
            <a:r>
              <a:rPr lang="ru-RU" sz="1600" dirty="0"/>
              <a:t>профессиональной деятельности;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СОШ № 16 </a:t>
            </a:r>
            <a:r>
              <a:rPr lang="ru-RU" sz="1600" dirty="0"/>
              <a:t>–в содержании аналитических справок нет анализа;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Лицей № 4 </a:t>
            </a:r>
            <a:r>
              <a:rPr lang="ru-RU" sz="1600" dirty="0"/>
              <a:t>– рецензия без печати, подпись не подтверждена;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СОШ № 10 </a:t>
            </a:r>
            <a:r>
              <a:rPr lang="ru-RU" sz="1600" dirty="0"/>
              <a:t>– представлены материалы проведения урока для в рамках </a:t>
            </a:r>
            <a:r>
              <a:rPr lang="ru-RU" sz="1600" dirty="0" err="1"/>
              <a:t>межконсультационного</a:t>
            </a:r>
            <a:r>
              <a:rPr lang="ru-RU" sz="1600" dirty="0"/>
              <a:t> пункта, что по критериям, как результат </a:t>
            </a:r>
            <a:r>
              <a:rPr lang="ru-RU" sz="1600" dirty="0" smtClean="0"/>
              <a:t>транслирования </a:t>
            </a:r>
            <a:r>
              <a:rPr lang="ru-RU" sz="1600" dirty="0"/>
              <a:t>опыта работы, не учитывается. </a:t>
            </a:r>
          </a:p>
        </p:txBody>
      </p:sp>
    </p:spTree>
    <p:extLst>
      <p:ext uri="{BB962C8B-B14F-4D97-AF65-F5344CB8AC3E}">
        <p14:creationId xmlns:p14="http://schemas.microsoft.com/office/powerpoint/2010/main" val="22298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1290</TotalTime>
  <Words>1127</Words>
  <Application>Microsoft Office PowerPoint</Application>
  <PresentationFormat>Экран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Coko_new-1</dc:creator>
  <cp:lastModifiedBy>Coko_new-1</cp:lastModifiedBy>
  <cp:revision>49</cp:revision>
  <dcterms:created xsi:type="dcterms:W3CDTF">2023-07-31T11:03:54Z</dcterms:created>
  <dcterms:modified xsi:type="dcterms:W3CDTF">2023-09-01T10:44:29Z</dcterms:modified>
</cp:coreProperties>
</file>